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13" r:id="rId6"/>
    <p:sldMasterId id="2147485434" r:id="rId7"/>
  </p:sldMasterIdLst>
  <p:notesMasterIdLst>
    <p:notesMasterId r:id="rId48"/>
  </p:notesMasterIdLst>
  <p:handoutMasterIdLst>
    <p:handoutMasterId r:id="rId49"/>
  </p:handoutMasterIdLst>
  <p:sldIdLst>
    <p:sldId id="2076138262" r:id="rId8"/>
    <p:sldId id="2076138299" r:id="rId9"/>
    <p:sldId id="2076138301" r:id="rId10"/>
    <p:sldId id="2076138308" r:id="rId11"/>
    <p:sldId id="2076138300" r:id="rId12"/>
    <p:sldId id="2076138302" r:id="rId13"/>
    <p:sldId id="336" r:id="rId14"/>
    <p:sldId id="2076137372" r:id="rId15"/>
    <p:sldId id="2076137408" r:id="rId16"/>
    <p:sldId id="276" r:id="rId17"/>
    <p:sldId id="277" r:id="rId18"/>
    <p:sldId id="2076137375" r:id="rId19"/>
    <p:sldId id="2142532785" r:id="rId20"/>
    <p:sldId id="274" r:id="rId21"/>
    <p:sldId id="2147470294" r:id="rId22"/>
    <p:sldId id="2076138306" r:id="rId23"/>
    <p:sldId id="2147470295" r:id="rId24"/>
    <p:sldId id="2147471107" r:id="rId25"/>
    <p:sldId id="2147471108" r:id="rId26"/>
    <p:sldId id="2147470304" r:id="rId27"/>
    <p:sldId id="2147470305" r:id="rId28"/>
    <p:sldId id="2147470301" r:id="rId29"/>
    <p:sldId id="2147470302" r:id="rId30"/>
    <p:sldId id="2147470303" r:id="rId31"/>
    <p:sldId id="2076138303" r:id="rId32"/>
    <p:sldId id="2147470293" r:id="rId33"/>
    <p:sldId id="2147471106" r:id="rId34"/>
    <p:sldId id="271" r:id="rId35"/>
    <p:sldId id="272" r:id="rId36"/>
    <p:sldId id="3755" r:id="rId37"/>
    <p:sldId id="2076138304" r:id="rId38"/>
    <p:sldId id="2147470298" r:id="rId39"/>
    <p:sldId id="2147470299" r:id="rId40"/>
    <p:sldId id="2147470296" r:id="rId41"/>
    <p:sldId id="2147470297" r:id="rId42"/>
    <p:sldId id="2147470300" r:id="rId43"/>
    <p:sldId id="2147471109" r:id="rId44"/>
    <p:sldId id="2147471111" r:id="rId45"/>
    <p:sldId id="2147471110" r:id="rId46"/>
    <p:sldId id="2076138307" r:id="rId4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C37E9A2-92B4-5A45-A08B-1353B971D21A}">
          <p14:sldIdLst>
            <p14:sldId id="2076138262"/>
            <p14:sldId id="2076138299"/>
            <p14:sldId id="2076138301"/>
            <p14:sldId id="2076138308"/>
            <p14:sldId id="2076138300"/>
          </p14:sldIdLst>
        </p14:section>
        <p14:section name="Introduction to the Power Platform" id="{3AF2DF48-BC7E-874C-9B28-6E262AFDB37F}">
          <p14:sldIdLst>
            <p14:sldId id="2076138302"/>
            <p14:sldId id="336"/>
            <p14:sldId id="2076137372"/>
            <p14:sldId id="2076137408"/>
            <p14:sldId id="276"/>
            <p14:sldId id="277"/>
            <p14:sldId id="2076137375"/>
            <p14:sldId id="2142532785"/>
            <p14:sldId id="274"/>
            <p14:sldId id="2147470294"/>
          </p14:sldIdLst>
        </p14:section>
        <p14:section name="Introduction to Power Apps &amp; Canvas Apps" id="{C27A1E2C-15F3-C14F-9B9D-66F6DF22225A}">
          <p14:sldIdLst>
            <p14:sldId id="2076138306"/>
            <p14:sldId id="2147470295"/>
            <p14:sldId id="2147471107"/>
            <p14:sldId id="2147471108"/>
          </p14:sldIdLst>
        </p14:section>
        <p14:section name="Lab 1: Creator Kit and Canvas Apps" id="{F5745AE5-0813-4F4F-AF09-D4DDEBA034F8}">
          <p14:sldIdLst>
            <p14:sldId id="2147470304"/>
            <p14:sldId id="2147470305"/>
          </p14:sldIdLst>
        </p14:section>
        <p14:section name="Lab 2: Use MR in Canvas Apps" id="{6AAE0AA3-CC6E-6D4D-A498-B139B6975F6A}">
          <p14:sldIdLst>
            <p14:sldId id="2147470301"/>
            <p14:sldId id="2147470302"/>
            <p14:sldId id="2147470303"/>
          </p14:sldIdLst>
        </p14:section>
        <p14:section name="Introduction to Custom Connectors" id="{9293016B-8383-8E43-8104-F7216BF0B99D}">
          <p14:sldIdLst>
            <p14:sldId id="2076138303"/>
            <p14:sldId id="2147470293"/>
            <p14:sldId id="2147471106"/>
            <p14:sldId id="271"/>
            <p14:sldId id="272"/>
            <p14:sldId id="3755"/>
          </p14:sldIdLst>
        </p14:section>
        <p14:section name="Lab 3: Create Your First Custom Connector" id="{D4DEBC2C-DD6E-CE43-BCCA-DB297D5C9783}">
          <p14:sldIdLst>
            <p14:sldId id="2076138304"/>
            <p14:sldId id="2147470298"/>
            <p14:sldId id="2147470299"/>
          </p14:sldIdLst>
        </p14:section>
        <p14:section name="Lab 4: Use 3D in Canvas Apps" id="{EA3C9986-6027-CB4E-A141-A06A52860BA1}">
          <p14:sldIdLst>
            <p14:sldId id="2147470296"/>
            <p14:sldId id="2147470297"/>
            <p14:sldId id="2147470300"/>
          </p14:sldIdLst>
        </p14:section>
        <p14:section name="Wrap Up" id="{B546F22D-6397-BA45-9D91-3A81190FC091}">
          <p14:sldIdLst>
            <p14:sldId id="2147471109"/>
            <p14:sldId id="2147471111"/>
            <p14:sldId id="2147471110"/>
            <p14:sldId id="2076138307"/>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6321" autoAdjust="0"/>
  </p:normalViewPr>
  <p:slideViewPr>
    <p:cSldViewPr snapToGrid="0">
      <p:cViewPr varScale="1">
        <p:scale>
          <a:sx n="157" d="100"/>
          <a:sy n="157" d="100"/>
        </p:scale>
        <p:origin x="680" y="168"/>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ata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7.sv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93.sv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85.svg"/><Relationship Id="rId4" Type="http://schemas.openxmlformats.org/officeDocument/2006/relationships/image" Target="../media/image91.svg"/><Relationship Id="rId9"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85.svg"/><Relationship Id="rId5" Type="http://schemas.openxmlformats.org/officeDocument/2006/relationships/image" Target="../media/image84.png"/><Relationship Id="rId10" Type="http://schemas.openxmlformats.org/officeDocument/2006/relationships/image" Target="../media/image89.svg"/><Relationship Id="rId4" Type="http://schemas.openxmlformats.org/officeDocument/2006/relationships/image" Target="../media/image83.svg"/><Relationship Id="rId9" Type="http://schemas.openxmlformats.org/officeDocument/2006/relationships/image" Target="../media/image88.png"/></Relationships>
</file>

<file path=ppt/diagrams/_rels/drawing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7.svg"/><Relationship Id="rId2" Type="http://schemas.openxmlformats.org/officeDocument/2006/relationships/image" Target="../media/image81.svg"/><Relationship Id="rId1" Type="http://schemas.openxmlformats.org/officeDocument/2006/relationships/image" Target="../media/image80.png"/><Relationship Id="rId6" Type="http://schemas.openxmlformats.org/officeDocument/2006/relationships/image" Target="../media/image93.svg"/><Relationship Id="rId11" Type="http://schemas.openxmlformats.org/officeDocument/2006/relationships/image" Target="../media/image96.png"/><Relationship Id="rId5" Type="http://schemas.openxmlformats.org/officeDocument/2006/relationships/image" Target="../media/image92.png"/><Relationship Id="rId10" Type="http://schemas.openxmlformats.org/officeDocument/2006/relationships/image" Target="../media/image85.svg"/><Relationship Id="rId4" Type="http://schemas.openxmlformats.org/officeDocument/2006/relationships/image" Target="../media/image91.svg"/><Relationship Id="rId9"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84740-5D9C-4CB9-A80E-2256237ED06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8F87831-9F73-46E8-A899-A5D1E6C0F8FA}">
      <dgm:prSet/>
      <dgm:spPr/>
      <dgm:t>
        <a:bodyPr/>
        <a:lstStyle/>
        <a:p>
          <a:pPr>
            <a:lnSpc>
              <a:spcPct val="100000"/>
            </a:lnSpc>
          </a:pPr>
          <a:r>
            <a:rPr lang="en-US" b="0" i="0" baseline="0" dirty="0">
              <a:latin typeface="Segoe UI Light" panose="020B0502040204020203" pitchFamily="34" charset="0"/>
            </a:rPr>
            <a:t>Add services that are not currently supported</a:t>
          </a:r>
          <a:endParaRPr lang="en-US" b="0" i="0" dirty="0">
            <a:latin typeface="Segoe UI Light" panose="020B0502040204020203" pitchFamily="34" charset="0"/>
          </a:endParaRPr>
        </a:p>
      </dgm:t>
    </dgm:pt>
    <dgm:pt modelId="{F43C922A-9C74-4D84-A092-25CEACF6A797}" type="parTrans" cxnId="{86B4484C-0AA8-4716-A92A-F7150B65D707}">
      <dgm:prSet/>
      <dgm:spPr/>
      <dgm:t>
        <a:bodyPr/>
        <a:lstStyle/>
        <a:p>
          <a:endParaRPr lang="en-US"/>
        </a:p>
      </dgm:t>
    </dgm:pt>
    <dgm:pt modelId="{30D904F6-9EF5-441E-B6D8-BA6920103DF1}" type="sibTrans" cxnId="{86B4484C-0AA8-4716-A92A-F7150B65D707}">
      <dgm:prSet/>
      <dgm:spPr/>
      <dgm:t>
        <a:bodyPr/>
        <a:lstStyle/>
        <a:p>
          <a:pPr>
            <a:lnSpc>
              <a:spcPct val="100000"/>
            </a:lnSpc>
          </a:pPr>
          <a:endParaRPr lang="en-US"/>
        </a:p>
      </dgm:t>
    </dgm:pt>
    <dgm:pt modelId="{50D66553-4468-6C4D-BD12-F810EA78678A}">
      <dgm:prSet/>
      <dgm:spPr/>
      <dgm:t>
        <a:bodyPr/>
        <a:lstStyle/>
        <a:p>
          <a:pPr>
            <a:lnSpc>
              <a:spcPct val="100000"/>
            </a:lnSpc>
          </a:pPr>
          <a:r>
            <a:rPr lang="en-US" b="0" i="0" dirty="0">
              <a:latin typeface="Segoe UI Light" panose="020B0502040204020203" pitchFamily="34" charset="0"/>
            </a:rPr>
            <a:t>Expand connectors that currently don't have the trigger/action you want</a:t>
          </a:r>
        </a:p>
      </dgm:t>
    </dgm:pt>
    <dgm:pt modelId="{5B329B61-90D6-C64D-A7B1-8FCD3B6C76AF}" type="parTrans" cxnId="{29D6E995-6263-8D45-BFA3-529363630796}">
      <dgm:prSet/>
      <dgm:spPr/>
      <dgm:t>
        <a:bodyPr/>
        <a:lstStyle/>
        <a:p>
          <a:endParaRPr lang="en-GB"/>
        </a:p>
      </dgm:t>
    </dgm:pt>
    <dgm:pt modelId="{0A4ABF83-CB33-D04F-86E5-A8343EE429DC}" type="sibTrans" cxnId="{29D6E995-6263-8D45-BFA3-529363630796}">
      <dgm:prSet/>
      <dgm:spPr/>
      <dgm:t>
        <a:bodyPr/>
        <a:lstStyle/>
        <a:p>
          <a:endParaRPr lang="en-GB"/>
        </a:p>
      </dgm:t>
    </dgm:pt>
    <dgm:pt modelId="{35B6322A-2BBE-1D44-880B-08690BF876BA}">
      <dgm:prSet/>
      <dgm:spPr/>
      <dgm:t>
        <a:bodyPr/>
        <a:lstStyle/>
        <a:p>
          <a:pPr>
            <a:lnSpc>
              <a:spcPct val="100000"/>
            </a:lnSpc>
          </a:pPr>
          <a:r>
            <a:rPr lang="en-GB" b="0" i="0" dirty="0">
              <a:latin typeface="Segoe UI Light" panose="020B0502040204020203" pitchFamily="34" charset="0"/>
            </a:rPr>
            <a:t>Custom connectors are simple to build, don't require a lot of coding</a:t>
          </a:r>
        </a:p>
      </dgm:t>
    </dgm:pt>
    <dgm:pt modelId="{3070EBD2-D6BC-044A-9676-DBF1C15882E1}" type="parTrans" cxnId="{04417D98-8C22-B446-9671-A3AB74A70697}">
      <dgm:prSet/>
      <dgm:spPr/>
      <dgm:t>
        <a:bodyPr/>
        <a:lstStyle/>
        <a:p>
          <a:endParaRPr lang="en-GB"/>
        </a:p>
      </dgm:t>
    </dgm:pt>
    <dgm:pt modelId="{D85EF98C-B863-6340-AA86-CC85D4550203}" type="sibTrans" cxnId="{04417D98-8C22-B446-9671-A3AB74A70697}">
      <dgm:prSet/>
      <dgm:spPr/>
      <dgm:t>
        <a:bodyPr/>
        <a:lstStyle/>
        <a:p>
          <a:endParaRPr lang="en-GB"/>
        </a:p>
      </dgm:t>
    </dgm:pt>
    <dgm:pt modelId="{8F40E5AB-6B84-2A4A-880A-1C4CE0AF0EAB}">
      <dgm:prSet/>
      <dgm:spPr/>
      <dgm:t>
        <a:bodyPr/>
        <a:lstStyle/>
        <a:p>
          <a:pPr>
            <a:lnSpc>
              <a:spcPct val="100000"/>
            </a:lnSpc>
          </a:pPr>
          <a:r>
            <a:rPr lang="en-GB" b="0" i="0" dirty="0">
              <a:latin typeface="Segoe UI Light" panose="020B0502040204020203" pitchFamily="34" charset="0"/>
            </a:rPr>
            <a:t>Can be built using the wizard, by importing a postman collection or an </a:t>
          </a:r>
          <a:r>
            <a:rPr lang="en-GB" b="0" i="0" dirty="0" err="1">
              <a:latin typeface="Segoe UI Light" panose="020B0502040204020203" pitchFamily="34" charset="0"/>
            </a:rPr>
            <a:t>OpenAPI</a:t>
          </a:r>
          <a:r>
            <a:rPr lang="en-GB" b="0" i="0" dirty="0">
              <a:latin typeface="Segoe UI Light" panose="020B0502040204020203" pitchFamily="34" charset="0"/>
            </a:rPr>
            <a:t> v2 definition</a:t>
          </a:r>
        </a:p>
      </dgm:t>
    </dgm:pt>
    <dgm:pt modelId="{BE7AE1E5-6A8C-784D-9318-DF07DBD0DEC8}" type="parTrans" cxnId="{2E3453F5-F2B4-9649-A0C9-9396D78CA4C5}">
      <dgm:prSet/>
      <dgm:spPr/>
      <dgm:t>
        <a:bodyPr/>
        <a:lstStyle/>
        <a:p>
          <a:endParaRPr lang="en-GB"/>
        </a:p>
      </dgm:t>
    </dgm:pt>
    <dgm:pt modelId="{F2D15A74-04FA-D54A-8B99-8652E4412745}" type="sibTrans" cxnId="{2E3453F5-F2B4-9649-A0C9-9396D78CA4C5}">
      <dgm:prSet/>
      <dgm:spPr/>
      <dgm:t>
        <a:bodyPr/>
        <a:lstStyle/>
        <a:p>
          <a:endParaRPr lang="en-GB"/>
        </a:p>
      </dgm:t>
    </dgm:pt>
    <dgm:pt modelId="{C37EEAFD-EF6E-5D45-B2BD-74E315EC9961}">
      <dgm:prSet/>
      <dgm:spPr/>
      <dgm:t>
        <a:bodyPr/>
        <a:lstStyle/>
        <a:p>
          <a:pPr>
            <a:lnSpc>
              <a:spcPct val="100000"/>
            </a:lnSpc>
          </a:pPr>
          <a:r>
            <a:rPr lang="en-US" b="0" i="0">
              <a:latin typeface="Segoe UI Light" panose="020B0502040204020203" pitchFamily="34" charset="0"/>
            </a:rPr>
            <a:t>Can be shared, packaged and certified via GitHub</a:t>
          </a:r>
          <a:endParaRPr lang="en-GB" dirty="0"/>
        </a:p>
      </dgm:t>
    </dgm:pt>
    <dgm:pt modelId="{E7B02C4E-E617-FE4C-B3CB-A2E02B11A0DA}" type="parTrans" cxnId="{F6D6F8D1-F79E-A146-B2B9-08CC30B60DF5}">
      <dgm:prSet/>
      <dgm:spPr/>
      <dgm:t>
        <a:bodyPr/>
        <a:lstStyle/>
        <a:p>
          <a:endParaRPr lang="en-GB"/>
        </a:p>
      </dgm:t>
    </dgm:pt>
    <dgm:pt modelId="{83D6F94B-9815-6544-9930-2E63F847FD51}" type="sibTrans" cxnId="{F6D6F8D1-F79E-A146-B2B9-08CC30B60DF5}">
      <dgm:prSet/>
      <dgm:spPr/>
      <dgm:t>
        <a:bodyPr/>
        <a:lstStyle/>
        <a:p>
          <a:endParaRPr lang="en-GB"/>
        </a:p>
      </dgm:t>
    </dgm:pt>
    <dgm:pt modelId="{8893DF99-431C-4F42-B88C-FBDB9433E11B}" type="pres">
      <dgm:prSet presAssocID="{B6284740-5D9C-4CB9-A80E-2256237ED06D}" presName="root" presStyleCnt="0">
        <dgm:presLayoutVars>
          <dgm:dir/>
          <dgm:resizeHandles val="exact"/>
        </dgm:presLayoutVars>
      </dgm:prSet>
      <dgm:spPr/>
    </dgm:pt>
    <dgm:pt modelId="{97595F3B-CF39-40B6-9001-4E74048254AD}" type="pres">
      <dgm:prSet presAssocID="{28F87831-9F73-46E8-A899-A5D1E6C0F8FA}" presName="compNode" presStyleCnt="0"/>
      <dgm:spPr/>
    </dgm:pt>
    <dgm:pt modelId="{AB20D592-C47D-480E-9FCE-0B6AA553978A}" type="pres">
      <dgm:prSet presAssocID="{28F87831-9F73-46E8-A899-A5D1E6C0F8FA}" presName="bgRect" presStyleLbl="bgShp" presStyleIdx="0" presStyleCnt="5"/>
      <dgm:spPr>
        <a:solidFill>
          <a:schemeClr val="bg2"/>
        </a:solidFill>
      </dgm:spPr>
    </dgm:pt>
    <dgm:pt modelId="{0F544F2F-7B63-4213-B3D8-8A7273281936}" type="pres">
      <dgm:prSet presAssocID="{28F87831-9F73-46E8-A899-A5D1E6C0F8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 with solid fill"/>
        </a:ext>
      </dgm:extLst>
    </dgm:pt>
    <dgm:pt modelId="{B7868FB5-B477-43DE-AEEC-49C6AC93569A}" type="pres">
      <dgm:prSet presAssocID="{28F87831-9F73-46E8-A899-A5D1E6C0F8FA}" presName="spaceRect" presStyleCnt="0"/>
      <dgm:spPr/>
    </dgm:pt>
    <dgm:pt modelId="{B892899B-6826-4880-BD30-CE5A016393F8}" type="pres">
      <dgm:prSet presAssocID="{28F87831-9F73-46E8-A899-A5D1E6C0F8FA}" presName="parTx" presStyleLbl="revTx" presStyleIdx="0" presStyleCnt="5">
        <dgm:presLayoutVars>
          <dgm:chMax val="0"/>
          <dgm:chPref val="0"/>
        </dgm:presLayoutVars>
      </dgm:prSet>
      <dgm:spPr/>
    </dgm:pt>
    <dgm:pt modelId="{786D4FF8-B90F-ED42-98B7-2E7FA23C4C66}" type="pres">
      <dgm:prSet presAssocID="{30D904F6-9EF5-441E-B6D8-BA6920103DF1}" presName="sibTrans" presStyleCnt="0"/>
      <dgm:spPr/>
    </dgm:pt>
    <dgm:pt modelId="{3A1B28E7-CCA2-9D41-953F-1FEA44472514}" type="pres">
      <dgm:prSet presAssocID="{50D66553-4468-6C4D-BD12-F810EA78678A}" presName="compNode" presStyleCnt="0"/>
      <dgm:spPr/>
    </dgm:pt>
    <dgm:pt modelId="{DE2D85D1-7D67-444D-9A41-41C918CEFE24}" type="pres">
      <dgm:prSet presAssocID="{50D66553-4468-6C4D-BD12-F810EA78678A}" presName="bgRect" presStyleLbl="bgShp" presStyleIdx="1" presStyleCnt="5"/>
      <dgm:spPr>
        <a:solidFill>
          <a:schemeClr val="bg2"/>
        </a:solidFill>
      </dgm:spPr>
    </dgm:pt>
    <dgm:pt modelId="{1A01F27A-888E-2946-8A1D-4B045648AF32}" type="pres">
      <dgm:prSet presAssocID="{50D66553-4468-6C4D-BD12-F810EA78678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ximise with solid fill"/>
        </a:ext>
      </dgm:extLst>
    </dgm:pt>
    <dgm:pt modelId="{685174E6-A507-A642-9F7F-99A90940B18B}" type="pres">
      <dgm:prSet presAssocID="{50D66553-4468-6C4D-BD12-F810EA78678A}" presName="spaceRect" presStyleCnt="0"/>
      <dgm:spPr/>
    </dgm:pt>
    <dgm:pt modelId="{0D4A705B-EEDA-434B-8B6C-077FD6D0269E}" type="pres">
      <dgm:prSet presAssocID="{50D66553-4468-6C4D-BD12-F810EA78678A}" presName="parTx" presStyleLbl="revTx" presStyleIdx="1" presStyleCnt="5">
        <dgm:presLayoutVars>
          <dgm:chMax val="0"/>
          <dgm:chPref val="0"/>
        </dgm:presLayoutVars>
      </dgm:prSet>
      <dgm:spPr/>
    </dgm:pt>
    <dgm:pt modelId="{44142C25-EC21-DF42-8D74-1627A71C538E}" type="pres">
      <dgm:prSet presAssocID="{0A4ABF83-CB33-D04F-86E5-A8343EE429DC}" presName="sibTrans" presStyleCnt="0"/>
      <dgm:spPr/>
    </dgm:pt>
    <dgm:pt modelId="{6E5D8A01-EBB1-7749-8E76-82BCDB271699}" type="pres">
      <dgm:prSet presAssocID="{35B6322A-2BBE-1D44-880B-08690BF876BA}" presName="compNode" presStyleCnt="0"/>
      <dgm:spPr/>
    </dgm:pt>
    <dgm:pt modelId="{073F1809-99B3-8545-A407-E4AE552A2FD0}" type="pres">
      <dgm:prSet presAssocID="{35B6322A-2BBE-1D44-880B-08690BF876BA}" presName="bgRect" presStyleLbl="bgShp" presStyleIdx="2" presStyleCnt="5"/>
      <dgm:spPr>
        <a:solidFill>
          <a:schemeClr val="bg2"/>
        </a:solidFill>
      </dgm:spPr>
    </dgm:pt>
    <dgm:pt modelId="{0E7D6168-C4D6-2142-946D-F987B11DC367}" type="pres">
      <dgm:prSet presAssocID="{35B6322A-2BBE-1D44-880B-08690BF876BA}"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rogrammer male with solid fill"/>
        </a:ext>
      </dgm:extLst>
    </dgm:pt>
    <dgm:pt modelId="{E20BBE74-989A-6044-8C3D-394020E27B3E}" type="pres">
      <dgm:prSet presAssocID="{35B6322A-2BBE-1D44-880B-08690BF876BA}" presName="spaceRect" presStyleCnt="0"/>
      <dgm:spPr/>
    </dgm:pt>
    <dgm:pt modelId="{16AFDF66-6F82-8C4E-8FBB-993A3F995004}" type="pres">
      <dgm:prSet presAssocID="{35B6322A-2BBE-1D44-880B-08690BF876BA}" presName="parTx" presStyleLbl="revTx" presStyleIdx="2" presStyleCnt="5">
        <dgm:presLayoutVars>
          <dgm:chMax val="0"/>
          <dgm:chPref val="0"/>
        </dgm:presLayoutVars>
      </dgm:prSet>
      <dgm:spPr/>
    </dgm:pt>
    <dgm:pt modelId="{50F9891B-3A94-8F49-8C1D-29DFE579BCAC}" type="pres">
      <dgm:prSet presAssocID="{D85EF98C-B863-6340-AA86-CC85D4550203}" presName="sibTrans" presStyleCnt="0"/>
      <dgm:spPr/>
    </dgm:pt>
    <dgm:pt modelId="{F6F8AF5C-FC4B-3F46-8316-DC99C6F7CE05}" type="pres">
      <dgm:prSet presAssocID="{8F40E5AB-6B84-2A4A-880A-1C4CE0AF0EAB}" presName="compNode" presStyleCnt="0"/>
      <dgm:spPr/>
    </dgm:pt>
    <dgm:pt modelId="{A8B343D8-EDF9-FC45-ADEC-318FCA603F25}" type="pres">
      <dgm:prSet presAssocID="{8F40E5AB-6B84-2A4A-880A-1C4CE0AF0EAB}" presName="bgRect" presStyleLbl="bgShp" presStyleIdx="3" presStyleCnt="5"/>
      <dgm:spPr>
        <a:solidFill>
          <a:schemeClr val="bg2"/>
        </a:solidFill>
      </dgm:spPr>
    </dgm:pt>
    <dgm:pt modelId="{2E07B535-30CF-BF43-9056-2F9D04F12296}" type="pres">
      <dgm:prSet presAssocID="{8F40E5AB-6B84-2A4A-880A-1C4CE0AF0EAB}"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ammer with solid fill"/>
        </a:ext>
      </dgm:extLst>
    </dgm:pt>
    <dgm:pt modelId="{DCE824FD-C7B8-7A4E-AD1B-02347AEFFFED}" type="pres">
      <dgm:prSet presAssocID="{8F40E5AB-6B84-2A4A-880A-1C4CE0AF0EAB}" presName="spaceRect" presStyleCnt="0"/>
      <dgm:spPr/>
    </dgm:pt>
    <dgm:pt modelId="{396EB4A7-2A1D-254E-AFF9-EE793CA33960}" type="pres">
      <dgm:prSet presAssocID="{8F40E5AB-6B84-2A4A-880A-1C4CE0AF0EAB}" presName="parTx" presStyleLbl="revTx" presStyleIdx="3" presStyleCnt="5">
        <dgm:presLayoutVars>
          <dgm:chMax val="0"/>
          <dgm:chPref val="0"/>
        </dgm:presLayoutVars>
      </dgm:prSet>
      <dgm:spPr/>
    </dgm:pt>
    <dgm:pt modelId="{FCFC5E01-4DAB-1C4C-9FCC-B02AC317CB43}" type="pres">
      <dgm:prSet presAssocID="{F2D15A74-04FA-D54A-8B99-8652E4412745}" presName="sibTrans" presStyleCnt="0"/>
      <dgm:spPr/>
    </dgm:pt>
    <dgm:pt modelId="{4AF081A6-3CBA-3740-8BFD-0A9A32C96806}" type="pres">
      <dgm:prSet presAssocID="{C37EEAFD-EF6E-5D45-B2BD-74E315EC9961}" presName="compNode" presStyleCnt="0"/>
      <dgm:spPr/>
    </dgm:pt>
    <dgm:pt modelId="{BD1738E3-D0C1-7E4F-A649-81733340980F}" type="pres">
      <dgm:prSet presAssocID="{C37EEAFD-EF6E-5D45-B2BD-74E315EC9961}" presName="bgRect" presStyleLbl="bgShp" presStyleIdx="4" presStyleCnt="5"/>
      <dgm:spPr>
        <a:solidFill>
          <a:schemeClr val="bg2"/>
        </a:solidFill>
      </dgm:spPr>
    </dgm:pt>
    <dgm:pt modelId="{B90C978E-39CC-8342-A037-A980F2C54138}" type="pres">
      <dgm:prSet presAssocID="{C37EEAFD-EF6E-5D45-B2BD-74E315EC996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Network with solid fill"/>
        </a:ext>
      </dgm:extLst>
    </dgm:pt>
    <dgm:pt modelId="{1672BBC6-D3F9-9845-8A40-2DCD0AF34C3D}" type="pres">
      <dgm:prSet presAssocID="{C37EEAFD-EF6E-5D45-B2BD-74E315EC9961}" presName="spaceRect" presStyleCnt="0"/>
      <dgm:spPr/>
    </dgm:pt>
    <dgm:pt modelId="{18E28535-9588-F042-84CD-981B7152F404}" type="pres">
      <dgm:prSet presAssocID="{C37EEAFD-EF6E-5D45-B2BD-74E315EC9961}" presName="parTx" presStyleLbl="revTx" presStyleIdx="4" presStyleCnt="5">
        <dgm:presLayoutVars>
          <dgm:chMax val="0"/>
          <dgm:chPref val="0"/>
        </dgm:presLayoutVars>
      </dgm:prSet>
      <dgm:spPr/>
    </dgm:pt>
  </dgm:ptLst>
  <dgm:cxnLst>
    <dgm:cxn modelId="{BEC13916-4482-4AEB-A068-B3F2F650AD53}" type="presOf" srcId="{B6284740-5D9C-4CB9-A80E-2256237ED06D}" destId="{8893DF99-431C-4F42-B88C-FBDB9433E11B}" srcOrd="0" destOrd="0" presId="urn:microsoft.com/office/officeart/2018/2/layout/IconVerticalSolidList"/>
    <dgm:cxn modelId="{86B4484C-0AA8-4716-A92A-F7150B65D707}" srcId="{B6284740-5D9C-4CB9-A80E-2256237ED06D}" destId="{28F87831-9F73-46E8-A899-A5D1E6C0F8FA}" srcOrd="0" destOrd="0" parTransId="{F43C922A-9C74-4D84-A092-25CEACF6A797}" sibTransId="{30D904F6-9EF5-441E-B6D8-BA6920103DF1}"/>
    <dgm:cxn modelId="{92883988-98F1-2B41-BC24-F8B7D5DB8770}" type="presOf" srcId="{8F40E5AB-6B84-2A4A-880A-1C4CE0AF0EAB}" destId="{396EB4A7-2A1D-254E-AFF9-EE793CA33960}" srcOrd="0" destOrd="0" presId="urn:microsoft.com/office/officeart/2018/2/layout/IconVerticalSolidList"/>
    <dgm:cxn modelId="{D878468E-FC8E-5B4C-88D0-59950CCA5BD3}" type="presOf" srcId="{C37EEAFD-EF6E-5D45-B2BD-74E315EC9961}" destId="{18E28535-9588-F042-84CD-981B7152F404}" srcOrd="0" destOrd="0" presId="urn:microsoft.com/office/officeart/2018/2/layout/IconVerticalSolidList"/>
    <dgm:cxn modelId="{29D6E995-6263-8D45-BFA3-529363630796}" srcId="{B6284740-5D9C-4CB9-A80E-2256237ED06D}" destId="{50D66553-4468-6C4D-BD12-F810EA78678A}" srcOrd="1" destOrd="0" parTransId="{5B329B61-90D6-C64D-A7B1-8FCD3B6C76AF}" sibTransId="{0A4ABF83-CB33-D04F-86E5-A8343EE429DC}"/>
    <dgm:cxn modelId="{04417D98-8C22-B446-9671-A3AB74A70697}" srcId="{B6284740-5D9C-4CB9-A80E-2256237ED06D}" destId="{35B6322A-2BBE-1D44-880B-08690BF876BA}" srcOrd="2" destOrd="0" parTransId="{3070EBD2-D6BC-044A-9676-DBF1C15882E1}" sibTransId="{D85EF98C-B863-6340-AA86-CC85D4550203}"/>
    <dgm:cxn modelId="{EEF88DBA-0A48-9945-9A2F-E41DD34AD059}" type="presOf" srcId="{35B6322A-2BBE-1D44-880B-08690BF876BA}" destId="{16AFDF66-6F82-8C4E-8FBB-993A3F995004}" srcOrd="0" destOrd="0" presId="urn:microsoft.com/office/officeart/2018/2/layout/IconVerticalSolidList"/>
    <dgm:cxn modelId="{9C65DDCF-BD4B-E34B-8850-D749C317956F}" type="presOf" srcId="{50D66553-4468-6C4D-BD12-F810EA78678A}" destId="{0D4A705B-EEDA-434B-8B6C-077FD6D0269E}" srcOrd="0" destOrd="0" presId="urn:microsoft.com/office/officeart/2018/2/layout/IconVerticalSolidList"/>
    <dgm:cxn modelId="{F6D6F8D1-F79E-A146-B2B9-08CC30B60DF5}" srcId="{B6284740-5D9C-4CB9-A80E-2256237ED06D}" destId="{C37EEAFD-EF6E-5D45-B2BD-74E315EC9961}" srcOrd="4" destOrd="0" parTransId="{E7B02C4E-E617-FE4C-B3CB-A2E02B11A0DA}" sibTransId="{83D6F94B-9815-6544-9930-2E63F847FD51}"/>
    <dgm:cxn modelId="{15643BEB-BC93-364E-A7C9-954E8F14B212}" type="presOf" srcId="{28F87831-9F73-46E8-A899-A5D1E6C0F8FA}" destId="{B892899B-6826-4880-BD30-CE5A016393F8}" srcOrd="0" destOrd="0" presId="urn:microsoft.com/office/officeart/2018/2/layout/IconVerticalSolidList"/>
    <dgm:cxn modelId="{2E3453F5-F2B4-9649-A0C9-9396D78CA4C5}" srcId="{B6284740-5D9C-4CB9-A80E-2256237ED06D}" destId="{8F40E5AB-6B84-2A4A-880A-1C4CE0AF0EAB}" srcOrd="3" destOrd="0" parTransId="{BE7AE1E5-6A8C-784D-9318-DF07DBD0DEC8}" sibTransId="{F2D15A74-04FA-D54A-8B99-8652E4412745}"/>
    <dgm:cxn modelId="{87D85F9F-0834-BE43-B970-F8412179DD1F}" type="presParOf" srcId="{8893DF99-431C-4F42-B88C-FBDB9433E11B}" destId="{97595F3B-CF39-40B6-9001-4E74048254AD}" srcOrd="0" destOrd="0" presId="urn:microsoft.com/office/officeart/2018/2/layout/IconVerticalSolidList"/>
    <dgm:cxn modelId="{C9F30F22-8BA6-9B4A-B9F1-D439E73F29FA}" type="presParOf" srcId="{97595F3B-CF39-40B6-9001-4E74048254AD}" destId="{AB20D592-C47D-480E-9FCE-0B6AA553978A}" srcOrd="0" destOrd="0" presId="urn:microsoft.com/office/officeart/2018/2/layout/IconVerticalSolidList"/>
    <dgm:cxn modelId="{FE78C3E9-43F2-B645-B659-54AF44806902}" type="presParOf" srcId="{97595F3B-CF39-40B6-9001-4E74048254AD}" destId="{0F544F2F-7B63-4213-B3D8-8A7273281936}" srcOrd="1" destOrd="0" presId="urn:microsoft.com/office/officeart/2018/2/layout/IconVerticalSolidList"/>
    <dgm:cxn modelId="{AF5D9C01-27A4-0E44-8731-FB9E2F4199FB}" type="presParOf" srcId="{97595F3B-CF39-40B6-9001-4E74048254AD}" destId="{B7868FB5-B477-43DE-AEEC-49C6AC93569A}" srcOrd="2" destOrd="0" presId="urn:microsoft.com/office/officeart/2018/2/layout/IconVerticalSolidList"/>
    <dgm:cxn modelId="{63446C22-B55A-DE40-8757-941B29D184A8}" type="presParOf" srcId="{97595F3B-CF39-40B6-9001-4E74048254AD}" destId="{B892899B-6826-4880-BD30-CE5A016393F8}" srcOrd="3" destOrd="0" presId="urn:microsoft.com/office/officeart/2018/2/layout/IconVerticalSolidList"/>
    <dgm:cxn modelId="{5DD0BB68-AD3F-3B42-852B-564D2A42BFB5}" type="presParOf" srcId="{8893DF99-431C-4F42-B88C-FBDB9433E11B}" destId="{786D4FF8-B90F-ED42-98B7-2E7FA23C4C66}" srcOrd="1" destOrd="0" presId="urn:microsoft.com/office/officeart/2018/2/layout/IconVerticalSolidList"/>
    <dgm:cxn modelId="{BF6AAB12-188A-594A-9F5A-828BA6F80B15}" type="presParOf" srcId="{8893DF99-431C-4F42-B88C-FBDB9433E11B}" destId="{3A1B28E7-CCA2-9D41-953F-1FEA44472514}" srcOrd="2" destOrd="0" presId="urn:microsoft.com/office/officeart/2018/2/layout/IconVerticalSolidList"/>
    <dgm:cxn modelId="{AF532A85-5115-224E-9DCF-94901C15C0D6}" type="presParOf" srcId="{3A1B28E7-CCA2-9D41-953F-1FEA44472514}" destId="{DE2D85D1-7D67-444D-9A41-41C918CEFE24}" srcOrd="0" destOrd="0" presId="urn:microsoft.com/office/officeart/2018/2/layout/IconVerticalSolidList"/>
    <dgm:cxn modelId="{6B5CAEBB-A50D-6046-A397-00C5FF4FE3B1}" type="presParOf" srcId="{3A1B28E7-CCA2-9D41-953F-1FEA44472514}" destId="{1A01F27A-888E-2946-8A1D-4B045648AF32}" srcOrd="1" destOrd="0" presId="urn:microsoft.com/office/officeart/2018/2/layout/IconVerticalSolidList"/>
    <dgm:cxn modelId="{BA6E3D12-F905-0E43-B4E3-6917A32DAF17}" type="presParOf" srcId="{3A1B28E7-CCA2-9D41-953F-1FEA44472514}" destId="{685174E6-A507-A642-9F7F-99A90940B18B}" srcOrd="2" destOrd="0" presId="urn:microsoft.com/office/officeart/2018/2/layout/IconVerticalSolidList"/>
    <dgm:cxn modelId="{08D979E2-2E52-9246-A6C4-DD83A499AA0B}" type="presParOf" srcId="{3A1B28E7-CCA2-9D41-953F-1FEA44472514}" destId="{0D4A705B-EEDA-434B-8B6C-077FD6D0269E}" srcOrd="3" destOrd="0" presId="urn:microsoft.com/office/officeart/2018/2/layout/IconVerticalSolidList"/>
    <dgm:cxn modelId="{C1C1D833-4954-644C-8A8C-E98A4A3CC5BB}" type="presParOf" srcId="{8893DF99-431C-4F42-B88C-FBDB9433E11B}" destId="{44142C25-EC21-DF42-8D74-1627A71C538E}" srcOrd="3" destOrd="0" presId="urn:microsoft.com/office/officeart/2018/2/layout/IconVerticalSolidList"/>
    <dgm:cxn modelId="{D414A0A0-82C4-374A-99BA-8AB7DAEB0DD7}" type="presParOf" srcId="{8893DF99-431C-4F42-B88C-FBDB9433E11B}" destId="{6E5D8A01-EBB1-7749-8E76-82BCDB271699}" srcOrd="4" destOrd="0" presId="urn:microsoft.com/office/officeart/2018/2/layout/IconVerticalSolidList"/>
    <dgm:cxn modelId="{97ABCCE2-BE47-2D42-A5E0-32825513AD45}" type="presParOf" srcId="{6E5D8A01-EBB1-7749-8E76-82BCDB271699}" destId="{073F1809-99B3-8545-A407-E4AE552A2FD0}" srcOrd="0" destOrd="0" presId="urn:microsoft.com/office/officeart/2018/2/layout/IconVerticalSolidList"/>
    <dgm:cxn modelId="{C577ED32-9B56-5D46-AF11-8E346595322B}" type="presParOf" srcId="{6E5D8A01-EBB1-7749-8E76-82BCDB271699}" destId="{0E7D6168-C4D6-2142-946D-F987B11DC367}" srcOrd="1" destOrd="0" presId="urn:microsoft.com/office/officeart/2018/2/layout/IconVerticalSolidList"/>
    <dgm:cxn modelId="{C85420CF-CFA5-0049-8AE1-00DC6AA182CE}" type="presParOf" srcId="{6E5D8A01-EBB1-7749-8E76-82BCDB271699}" destId="{E20BBE74-989A-6044-8C3D-394020E27B3E}" srcOrd="2" destOrd="0" presId="urn:microsoft.com/office/officeart/2018/2/layout/IconVerticalSolidList"/>
    <dgm:cxn modelId="{5608C66A-6051-4D41-8E5A-0C2A0D5A4583}" type="presParOf" srcId="{6E5D8A01-EBB1-7749-8E76-82BCDB271699}" destId="{16AFDF66-6F82-8C4E-8FBB-993A3F995004}" srcOrd="3" destOrd="0" presId="urn:microsoft.com/office/officeart/2018/2/layout/IconVerticalSolidList"/>
    <dgm:cxn modelId="{A304E484-3E80-0B4B-A337-A608753EBA94}" type="presParOf" srcId="{8893DF99-431C-4F42-B88C-FBDB9433E11B}" destId="{50F9891B-3A94-8F49-8C1D-29DFE579BCAC}" srcOrd="5" destOrd="0" presId="urn:microsoft.com/office/officeart/2018/2/layout/IconVerticalSolidList"/>
    <dgm:cxn modelId="{B58897A6-5748-4E4D-AD4E-544E0E8C1566}" type="presParOf" srcId="{8893DF99-431C-4F42-B88C-FBDB9433E11B}" destId="{F6F8AF5C-FC4B-3F46-8316-DC99C6F7CE05}" srcOrd="6" destOrd="0" presId="urn:microsoft.com/office/officeart/2018/2/layout/IconVerticalSolidList"/>
    <dgm:cxn modelId="{3248427D-0CE5-C848-9F94-CEF363F4882B}" type="presParOf" srcId="{F6F8AF5C-FC4B-3F46-8316-DC99C6F7CE05}" destId="{A8B343D8-EDF9-FC45-ADEC-318FCA603F25}" srcOrd="0" destOrd="0" presId="urn:microsoft.com/office/officeart/2018/2/layout/IconVerticalSolidList"/>
    <dgm:cxn modelId="{87C3C68B-A07F-4F4F-954F-ED251456FB7F}" type="presParOf" srcId="{F6F8AF5C-FC4B-3F46-8316-DC99C6F7CE05}" destId="{2E07B535-30CF-BF43-9056-2F9D04F12296}" srcOrd="1" destOrd="0" presId="urn:microsoft.com/office/officeart/2018/2/layout/IconVerticalSolidList"/>
    <dgm:cxn modelId="{0D752A1D-610A-FE41-8F63-CD0B246A0321}" type="presParOf" srcId="{F6F8AF5C-FC4B-3F46-8316-DC99C6F7CE05}" destId="{DCE824FD-C7B8-7A4E-AD1B-02347AEFFFED}" srcOrd="2" destOrd="0" presId="urn:microsoft.com/office/officeart/2018/2/layout/IconVerticalSolidList"/>
    <dgm:cxn modelId="{728184A7-0463-6746-A9D9-67311F5BA4DD}" type="presParOf" srcId="{F6F8AF5C-FC4B-3F46-8316-DC99C6F7CE05}" destId="{396EB4A7-2A1D-254E-AFF9-EE793CA33960}" srcOrd="3" destOrd="0" presId="urn:microsoft.com/office/officeart/2018/2/layout/IconVerticalSolidList"/>
    <dgm:cxn modelId="{A5272B64-5980-1E4E-9270-43C6FB473993}" type="presParOf" srcId="{8893DF99-431C-4F42-B88C-FBDB9433E11B}" destId="{FCFC5E01-4DAB-1C4C-9FCC-B02AC317CB43}" srcOrd="7" destOrd="0" presId="urn:microsoft.com/office/officeart/2018/2/layout/IconVerticalSolidList"/>
    <dgm:cxn modelId="{39F1FE6B-78B8-C24A-B985-653F2536549C}" type="presParOf" srcId="{8893DF99-431C-4F42-B88C-FBDB9433E11B}" destId="{4AF081A6-3CBA-3740-8BFD-0A9A32C96806}" srcOrd="8" destOrd="0" presId="urn:microsoft.com/office/officeart/2018/2/layout/IconVerticalSolidList"/>
    <dgm:cxn modelId="{4E8D7E16-1CEA-C040-9DC8-93DA400BA543}" type="presParOf" srcId="{4AF081A6-3CBA-3740-8BFD-0A9A32C96806}" destId="{BD1738E3-D0C1-7E4F-A649-81733340980F}" srcOrd="0" destOrd="0" presId="urn:microsoft.com/office/officeart/2018/2/layout/IconVerticalSolidList"/>
    <dgm:cxn modelId="{82B97EAD-67F1-1741-B8A6-A224C49ABAD6}" type="presParOf" srcId="{4AF081A6-3CBA-3740-8BFD-0A9A32C96806}" destId="{B90C978E-39CC-8342-A037-A980F2C54138}" srcOrd="1" destOrd="0" presId="urn:microsoft.com/office/officeart/2018/2/layout/IconVerticalSolidList"/>
    <dgm:cxn modelId="{F184048E-761A-5048-AE3F-A97995AC2A92}" type="presParOf" srcId="{4AF081A6-3CBA-3740-8BFD-0A9A32C96806}" destId="{1672BBC6-D3F9-9845-8A40-2DCD0AF34C3D}" srcOrd="2" destOrd="0" presId="urn:microsoft.com/office/officeart/2018/2/layout/IconVerticalSolidList"/>
    <dgm:cxn modelId="{892B4A6F-0F61-C74D-9214-F74C3BBC8F07}" type="presParOf" srcId="{4AF081A6-3CBA-3740-8BFD-0A9A32C96806}" destId="{18E28535-9588-F042-84CD-981B7152F404}"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284740-5D9C-4CB9-A80E-2256237ED06D}"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28F87831-9F73-46E8-A899-A5D1E6C0F8FA}">
      <dgm:prSet/>
      <dgm:spPr/>
      <dgm:t>
        <a:bodyPr/>
        <a:lstStyle/>
        <a:p>
          <a:pPr>
            <a:lnSpc>
              <a:spcPct val="100000"/>
            </a:lnSpc>
          </a:pPr>
          <a:r>
            <a:rPr lang="en-US" b="0" i="0" baseline="0" dirty="0">
              <a:latin typeface="Segoe UI Light" panose="020B0502040204020203" pitchFamily="34" charset="0"/>
            </a:rPr>
            <a:t>Read the docs / know the API you want to build the connector for</a:t>
          </a:r>
          <a:endParaRPr lang="en-US" b="0" i="0" dirty="0">
            <a:latin typeface="Segoe UI Light" panose="020B0502040204020203" pitchFamily="34" charset="0"/>
          </a:endParaRPr>
        </a:p>
      </dgm:t>
    </dgm:pt>
    <dgm:pt modelId="{F43C922A-9C74-4D84-A092-25CEACF6A797}" type="parTrans" cxnId="{86B4484C-0AA8-4716-A92A-F7150B65D707}">
      <dgm:prSet/>
      <dgm:spPr/>
      <dgm:t>
        <a:bodyPr/>
        <a:lstStyle/>
        <a:p>
          <a:endParaRPr lang="en-US"/>
        </a:p>
      </dgm:t>
    </dgm:pt>
    <dgm:pt modelId="{30D904F6-9EF5-441E-B6D8-BA6920103DF1}" type="sibTrans" cxnId="{86B4484C-0AA8-4716-A92A-F7150B65D707}">
      <dgm:prSet/>
      <dgm:spPr/>
      <dgm:t>
        <a:bodyPr/>
        <a:lstStyle/>
        <a:p>
          <a:pPr>
            <a:lnSpc>
              <a:spcPct val="100000"/>
            </a:lnSpc>
          </a:pPr>
          <a:endParaRPr lang="en-US"/>
        </a:p>
      </dgm:t>
    </dgm:pt>
    <dgm:pt modelId="{F759548A-8F23-1148-AB3A-36BE65169F3A}">
      <dgm:prSet/>
      <dgm:spPr/>
      <dgm:t>
        <a:bodyPr/>
        <a:lstStyle/>
        <a:p>
          <a:pPr>
            <a:lnSpc>
              <a:spcPct val="100000"/>
            </a:lnSpc>
          </a:pPr>
          <a:r>
            <a:rPr lang="en-US" b="0" i="0" dirty="0">
              <a:latin typeface="Segoe UI Light" panose="020B0502040204020203" pitchFamily="34" charset="0"/>
            </a:rPr>
            <a:t>Start in one of the products (Power Apps, Power Automate or Logic Apps)</a:t>
          </a:r>
        </a:p>
      </dgm:t>
    </dgm:pt>
    <dgm:pt modelId="{6058C71F-83E7-9746-ABA1-A5F97FC10CD0}" type="parTrans" cxnId="{6463544D-DC7D-5546-B025-4C0312076A1D}">
      <dgm:prSet/>
      <dgm:spPr/>
      <dgm:t>
        <a:bodyPr/>
        <a:lstStyle/>
        <a:p>
          <a:endParaRPr lang="en-GB"/>
        </a:p>
      </dgm:t>
    </dgm:pt>
    <dgm:pt modelId="{D5DCEAAD-B9B1-624E-8FD1-4E3FB2A553F9}" type="sibTrans" cxnId="{6463544D-DC7D-5546-B025-4C0312076A1D}">
      <dgm:prSet/>
      <dgm:spPr/>
      <dgm:t>
        <a:bodyPr/>
        <a:lstStyle/>
        <a:p>
          <a:endParaRPr lang="en-GB"/>
        </a:p>
      </dgm:t>
    </dgm:pt>
    <dgm:pt modelId="{395476C8-058D-B342-AE8B-C26B3411C43E}">
      <dgm:prSet/>
      <dgm:spPr/>
      <dgm:t>
        <a:bodyPr/>
        <a:lstStyle/>
        <a:p>
          <a:pPr>
            <a:lnSpc>
              <a:spcPct val="100000"/>
            </a:lnSpc>
          </a:pPr>
          <a:r>
            <a:rPr lang="en-US" b="0" i="0" dirty="0">
              <a:latin typeface="Segoe UI Light" panose="020B0502040204020203" pitchFamily="34" charset="0"/>
            </a:rPr>
            <a:t>Set up the authentication</a:t>
          </a:r>
        </a:p>
      </dgm:t>
    </dgm:pt>
    <dgm:pt modelId="{D714D613-3B03-C342-AB9E-D656FA43594A}" type="parTrans" cxnId="{7C12BF11-A3CF-A846-B6FC-C3DEFBD88FF3}">
      <dgm:prSet/>
      <dgm:spPr/>
      <dgm:t>
        <a:bodyPr/>
        <a:lstStyle/>
        <a:p>
          <a:endParaRPr lang="en-GB"/>
        </a:p>
      </dgm:t>
    </dgm:pt>
    <dgm:pt modelId="{07FF3CD5-B519-FC42-B8B2-7373C1F695C7}" type="sibTrans" cxnId="{7C12BF11-A3CF-A846-B6FC-C3DEFBD88FF3}">
      <dgm:prSet/>
      <dgm:spPr/>
      <dgm:t>
        <a:bodyPr/>
        <a:lstStyle/>
        <a:p>
          <a:endParaRPr lang="en-GB"/>
        </a:p>
      </dgm:t>
    </dgm:pt>
    <dgm:pt modelId="{CA6C56D4-40A3-0C4B-A36E-9453E3092583}">
      <dgm:prSet/>
      <dgm:spPr/>
      <dgm:t>
        <a:bodyPr/>
        <a:lstStyle/>
        <a:p>
          <a:pPr>
            <a:lnSpc>
              <a:spcPct val="100000"/>
            </a:lnSpc>
          </a:pPr>
          <a:r>
            <a:rPr lang="en-US" b="0" i="0" dirty="0">
              <a:latin typeface="Segoe UI Light" panose="020B0502040204020203" pitchFamily="34" charset="0"/>
            </a:rPr>
            <a:t>Define the operations (triggers / actions) for your connector</a:t>
          </a:r>
        </a:p>
      </dgm:t>
    </dgm:pt>
    <dgm:pt modelId="{9E533490-09B5-2C45-A8D8-8A74DADBDBDD}" type="parTrans" cxnId="{557EA95E-A05C-7A4E-ABF6-A7B15CE98D49}">
      <dgm:prSet/>
      <dgm:spPr/>
      <dgm:t>
        <a:bodyPr/>
        <a:lstStyle/>
        <a:p>
          <a:endParaRPr lang="en-GB"/>
        </a:p>
      </dgm:t>
    </dgm:pt>
    <dgm:pt modelId="{6F72DD59-9D86-E548-B25B-C25931B212B2}" type="sibTrans" cxnId="{557EA95E-A05C-7A4E-ABF6-A7B15CE98D49}">
      <dgm:prSet/>
      <dgm:spPr/>
      <dgm:t>
        <a:bodyPr/>
        <a:lstStyle/>
        <a:p>
          <a:endParaRPr lang="en-GB"/>
        </a:p>
      </dgm:t>
    </dgm:pt>
    <dgm:pt modelId="{A4FC7F5C-CD47-584E-913A-DEA7812FCF8C}">
      <dgm:prSet/>
      <dgm:spPr/>
      <dgm:t>
        <a:bodyPr/>
        <a:lstStyle/>
        <a:p>
          <a:pPr>
            <a:lnSpc>
              <a:spcPct val="100000"/>
            </a:lnSpc>
          </a:pPr>
          <a:r>
            <a:rPr lang="en-US" b="0" i="0" dirty="0">
              <a:latin typeface="Segoe UI Light" panose="020B0502040204020203" pitchFamily="34" charset="0"/>
            </a:rPr>
            <a:t>Add code if needed (for now, C# code is supported)</a:t>
          </a:r>
        </a:p>
      </dgm:t>
    </dgm:pt>
    <dgm:pt modelId="{F647AC8F-EB90-704A-946F-D78FF39D3EA2}" type="parTrans" cxnId="{208B595E-7C7D-5F46-B28A-9D74F9EAD971}">
      <dgm:prSet/>
      <dgm:spPr/>
      <dgm:t>
        <a:bodyPr/>
        <a:lstStyle/>
        <a:p>
          <a:endParaRPr lang="en-GB"/>
        </a:p>
      </dgm:t>
    </dgm:pt>
    <dgm:pt modelId="{8BC41209-98D1-3C4F-8983-A777A14D822E}" type="sibTrans" cxnId="{208B595E-7C7D-5F46-B28A-9D74F9EAD971}">
      <dgm:prSet/>
      <dgm:spPr/>
      <dgm:t>
        <a:bodyPr/>
        <a:lstStyle/>
        <a:p>
          <a:endParaRPr lang="en-GB"/>
        </a:p>
      </dgm:t>
    </dgm:pt>
    <dgm:pt modelId="{62B76224-1025-3D49-8B9A-CC6EB395A07F}">
      <dgm:prSet/>
      <dgm:spPr/>
      <dgm:t>
        <a:bodyPr/>
        <a:lstStyle/>
        <a:p>
          <a:pPr>
            <a:lnSpc>
              <a:spcPct val="100000"/>
            </a:lnSpc>
          </a:pPr>
          <a:r>
            <a:rPr lang="en-US" b="0" i="0" dirty="0">
              <a:latin typeface="Segoe UI Light" panose="020B0502040204020203" pitchFamily="34" charset="0"/>
            </a:rPr>
            <a:t>Save and test your connector</a:t>
          </a:r>
        </a:p>
      </dgm:t>
    </dgm:pt>
    <dgm:pt modelId="{FF94AACC-E2D4-7243-932A-27611F661904}" type="parTrans" cxnId="{605C8B7E-1DB7-EC40-AB98-9EC611CF016D}">
      <dgm:prSet/>
      <dgm:spPr/>
      <dgm:t>
        <a:bodyPr/>
        <a:lstStyle/>
        <a:p>
          <a:endParaRPr lang="en-GB"/>
        </a:p>
      </dgm:t>
    </dgm:pt>
    <dgm:pt modelId="{917A66DE-2F75-CE44-9250-E319B2E467E5}" type="sibTrans" cxnId="{605C8B7E-1DB7-EC40-AB98-9EC611CF016D}">
      <dgm:prSet/>
      <dgm:spPr/>
      <dgm:t>
        <a:bodyPr/>
        <a:lstStyle/>
        <a:p>
          <a:endParaRPr lang="en-GB"/>
        </a:p>
      </dgm:t>
    </dgm:pt>
    <dgm:pt modelId="{8893DF99-431C-4F42-B88C-FBDB9433E11B}" type="pres">
      <dgm:prSet presAssocID="{B6284740-5D9C-4CB9-A80E-2256237ED06D}" presName="root" presStyleCnt="0">
        <dgm:presLayoutVars>
          <dgm:dir/>
          <dgm:resizeHandles val="exact"/>
        </dgm:presLayoutVars>
      </dgm:prSet>
      <dgm:spPr/>
    </dgm:pt>
    <dgm:pt modelId="{97595F3B-CF39-40B6-9001-4E74048254AD}" type="pres">
      <dgm:prSet presAssocID="{28F87831-9F73-46E8-A899-A5D1E6C0F8FA}" presName="compNode" presStyleCnt="0"/>
      <dgm:spPr/>
    </dgm:pt>
    <dgm:pt modelId="{AB20D592-C47D-480E-9FCE-0B6AA553978A}" type="pres">
      <dgm:prSet presAssocID="{28F87831-9F73-46E8-A899-A5D1E6C0F8FA}" presName="bgRect" presStyleLbl="bgShp" presStyleIdx="0" presStyleCnt="6"/>
      <dgm:spPr>
        <a:solidFill>
          <a:schemeClr val="bg2"/>
        </a:solidFill>
      </dgm:spPr>
    </dgm:pt>
    <dgm:pt modelId="{0F544F2F-7B63-4213-B3D8-8A7273281936}" type="pres">
      <dgm:prSet presAssocID="{28F87831-9F73-46E8-A899-A5D1E6C0F8FA}"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New with solid fill"/>
        </a:ext>
      </dgm:extLst>
    </dgm:pt>
    <dgm:pt modelId="{B7868FB5-B477-43DE-AEEC-49C6AC93569A}" type="pres">
      <dgm:prSet presAssocID="{28F87831-9F73-46E8-A899-A5D1E6C0F8FA}" presName="spaceRect" presStyleCnt="0"/>
      <dgm:spPr/>
    </dgm:pt>
    <dgm:pt modelId="{B892899B-6826-4880-BD30-CE5A016393F8}" type="pres">
      <dgm:prSet presAssocID="{28F87831-9F73-46E8-A899-A5D1E6C0F8FA}" presName="parTx" presStyleLbl="revTx" presStyleIdx="0" presStyleCnt="6">
        <dgm:presLayoutVars>
          <dgm:chMax val="0"/>
          <dgm:chPref val="0"/>
        </dgm:presLayoutVars>
      </dgm:prSet>
      <dgm:spPr/>
    </dgm:pt>
    <dgm:pt modelId="{A61A350C-5552-0D4B-A010-BE5C01E1B483}" type="pres">
      <dgm:prSet presAssocID="{30D904F6-9EF5-441E-B6D8-BA6920103DF1}" presName="sibTrans" presStyleCnt="0"/>
      <dgm:spPr/>
    </dgm:pt>
    <dgm:pt modelId="{8713B450-C2A7-6A45-BEC3-0DB65ED59762}" type="pres">
      <dgm:prSet presAssocID="{F759548A-8F23-1148-AB3A-36BE65169F3A}" presName="compNode" presStyleCnt="0"/>
      <dgm:spPr/>
    </dgm:pt>
    <dgm:pt modelId="{4CDB3BC9-94A8-1942-A0D7-A6C018FBD8C0}" type="pres">
      <dgm:prSet presAssocID="{F759548A-8F23-1148-AB3A-36BE65169F3A}" presName="bgRect" presStyleLbl="bgShp" presStyleIdx="1" presStyleCnt="6"/>
      <dgm:spPr>
        <a:solidFill>
          <a:schemeClr val="bg2"/>
        </a:solidFill>
      </dgm:spPr>
    </dgm:pt>
    <dgm:pt modelId="{78F5EC67-82DB-3A47-BE47-F2ADC99F3A08}" type="pres">
      <dgm:prSet presAssocID="{F759548A-8F23-1148-AB3A-36BE65169F3A}"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cket with solid fill"/>
        </a:ext>
      </dgm:extLst>
    </dgm:pt>
    <dgm:pt modelId="{ACD68306-3564-7F41-81F8-9F5A1B51C1C5}" type="pres">
      <dgm:prSet presAssocID="{F759548A-8F23-1148-AB3A-36BE65169F3A}" presName="spaceRect" presStyleCnt="0"/>
      <dgm:spPr/>
    </dgm:pt>
    <dgm:pt modelId="{79082CCF-919A-1445-A443-34F82F2607F2}" type="pres">
      <dgm:prSet presAssocID="{F759548A-8F23-1148-AB3A-36BE65169F3A}" presName="parTx" presStyleLbl="revTx" presStyleIdx="1" presStyleCnt="6">
        <dgm:presLayoutVars>
          <dgm:chMax val="0"/>
          <dgm:chPref val="0"/>
        </dgm:presLayoutVars>
      </dgm:prSet>
      <dgm:spPr/>
    </dgm:pt>
    <dgm:pt modelId="{744771DB-2C81-0545-BEFB-6DB44248FD2A}" type="pres">
      <dgm:prSet presAssocID="{D5DCEAAD-B9B1-624E-8FD1-4E3FB2A553F9}" presName="sibTrans" presStyleCnt="0"/>
      <dgm:spPr/>
    </dgm:pt>
    <dgm:pt modelId="{DBCFCFB7-CF67-1B44-ADA5-DA4864527DFE}" type="pres">
      <dgm:prSet presAssocID="{395476C8-058D-B342-AE8B-C26B3411C43E}" presName="compNode" presStyleCnt="0"/>
      <dgm:spPr/>
    </dgm:pt>
    <dgm:pt modelId="{B4969633-86E4-AB41-BEEF-CAF2378C4FFC}" type="pres">
      <dgm:prSet presAssocID="{395476C8-058D-B342-AE8B-C26B3411C43E}" presName="bgRect" presStyleLbl="bgShp" presStyleIdx="2" presStyleCnt="6"/>
      <dgm:spPr>
        <a:solidFill>
          <a:schemeClr val="bg2"/>
        </a:solidFill>
      </dgm:spPr>
    </dgm:pt>
    <dgm:pt modelId="{BAA21375-639A-3F41-8793-387ACBF9EA6B}" type="pres">
      <dgm:prSet presAssocID="{395476C8-058D-B342-AE8B-C26B3411C43E}"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Lock with solid fill"/>
        </a:ext>
      </dgm:extLst>
    </dgm:pt>
    <dgm:pt modelId="{BB9D1799-7EFD-844C-8F8B-B1965F798118}" type="pres">
      <dgm:prSet presAssocID="{395476C8-058D-B342-AE8B-C26B3411C43E}" presName="spaceRect" presStyleCnt="0"/>
      <dgm:spPr/>
    </dgm:pt>
    <dgm:pt modelId="{1464BE0B-40F6-8D46-B696-2F043B63C4F9}" type="pres">
      <dgm:prSet presAssocID="{395476C8-058D-B342-AE8B-C26B3411C43E}" presName="parTx" presStyleLbl="revTx" presStyleIdx="2" presStyleCnt="6">
        <dgm:presLayoutVars>
          <dgm:chMax val="0"/>
          <dgm:chPref val="0"/>
        </dgm:presLayoutVars>
      </dgm:prSet>
      <dgm:spPr/>
    </dgm:pt>
    <dgm:pt modelId="{A2FB444D-6529-1C4C-B773-4BCC87E0C34A}" type="pres">
      <dgm:prSet presAssocID="{07FF3CD5-B519-FC42-B8B2-7373C1F695C7}" presName="sibTrans" presStyleCnt="0"/>
      <dgm:spPr/>
    </dgm:pt>
    <dgm:pt modelId="{00D43745-CFFC-E741-8809-AAAC66A54311}" type="pres">
      <dgm:prSet presAssocID="{CA6C56D4-40A3-0C4B-A36E-9453E3092583}" presName="compNode" presStyleCnt="0"/>
      <dgm:spPr/>
    </dgm:pt>
    <dgm:pt modelId="{9BEC0F33-85C8-F249-8219-2A26EF3935D7}" type="pres">
      <dgm:prSet presAssocID="{CA6C56D4-40A3-0C4B-A36E-9453E3092583}" presName="bgRect" presStyleLbl="bgShp" presStyleIdx="3" presStyleCnt="6"/>
      <dgm:spPr>
        <a:solidFill>
          <a:schemeClr val="bg2"/>
        </a:solidFill>
      </dgm:spPr>
    </dgm:pt>
    <dgm:pt modelId="{66DDA7D1-85F3-464F-A13A-715D7A05735B}" type="pres">
      <dgm:prSet presAssocID="{CA6C56D4-40A3-0C4B-A36E-9453E3092583}"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lay with solid fill"/>
        </a:ext>
      </dgm:extLst>
    </dgm:pt>
    <dgm:pt modelId="{38E8B4E4-9D44-D240-B3DA-EF2CBFF967F2}" type="pres">
      <dgm:prSet presAssocID="{CA6C56D4-40A3-0C4B-A36E-9453E3092583}" presName="spaceRect" presStyleCnt="0"/>
      <dgm:spPr/>
    </dgm:pt>
    <dgm:pt modelId="{E439FD84-2DF6-2B48-9EC9-760552FA8F7A}" type="pres">
      <dgm:prSet presAssocID="{CA6C56D4-40A3-0C4B-A36E-9453E3092583}" presName="parTx" presStyleLbl="revTx" presStyleIdx="3" presStyleCnt="6">
        <dgm:presLayoutVars>
          <dgm:chMax val="0"/>
          <dgm:chPref val="0"/>
        </dgm:presLayoutVars>
      </dgm:prSet>
      <dgm:spPr/>
    </dgm:pt>
    <dgm:pt modelId="{16BB8B05-5407-8F42-B70B-627579B87B0A}" type="pres">
      <dgm:prSet presAssocID="{6F72DD59-9D86-E548-B25B-C25931B212B2}" presName="sibTrans" presStyleCnt="0"/>
      <dgm:spPr/>
    </dgm:pt>
    <dgm:pt modelId="{499F2DEE-5224-F448-A613-2D1C4254C074}" type="pres">
      <dgm:prSet presAssocID="{A4FC7F5C-CD47-584E-913A-DEA7812FCF8C}" presName="compNode" presStyleCnt="0"/>
      <dgm:spPr/>
    </dgm:pt>
    <dgm:pt modelId="{DEBA26BF-3BEB-0B4C-9FF0-E194176C0F71}" type="pres">
      <dgm:prSet presAssocID="{A4FC7F5C-CD47-584E-913A-DEA7812FCF8C}" presName="bgRect" presStyleLbl="bgShp" presStyleIdx="4" presStyleCnt="6"/>
      <dgm:spPr>
        <a:solidFill>
          <a:schemeClr val="bg2"/>
        </a:solidFill>
      </dgm:spPr>
    </dgm:pt>
    <dgm:pt modelId="{A7BA3752-C53F-CC4D-9971-45D05F271C60}" type="pres">
      <dgm:prSet presAssocID="{A4FC7F5C-CD47-584E-913A-DEA7812FCF8C}" presName="iconRect" presStyleLbl="node1" presStyleIdx="4" presStyleCnt="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rogrammer male with solid fill"/>
        </a:ext>
      </dgm:extLst>
    </dgm:pt>
    <dgm:pt modelId="{9EC82767-128E-244F-973F-7FEC0A67F6CE}" type="pres">
      <dgm:prSet presAssocID="{A4FC7F5C-CD47-584E-913A-DEA7812FCF8C}" presName="spaceRect" presStyleCnt="0"/>
      <dgm:spPr/>
    </dgm:pt>
    <dgm:pt modelId="{D3EE60BA-FF61-404F-A1E3-0F4CED78D285}" type="pres">
      <dgm:prSet presAssocID="{A4FC7F5C-CD47-584E-913A-DEA7812FCF8C}" presName="parTx" presStyleLbl="revTx" presStyleIdx="4" presStyleCnt="6">
        <dgm:presLayoutVars>
          <dgm:chMax val="0"/>
          <dgm:chPref val="0"/>
        </dgm:presLayoutVars>
      </dgm:prSet>
      <dgm:spPr/>
    </dgm:pt>
    <dgm:pt modelId="{57DD7F64-F539-EC4A-97C3-263E4B45C64A}" type="pres">
      <dgm:prSet presAssocID="{8BC41209-98D1-3C4F-8983-A777A14D822E}" presName="sibTrans" presStyleCnt="0"/>
      <dgm:spPr/>
    </dgm:pt>
    <dgm:pt modelId="{2EB44B44-F736-014E-B8FB-A7299B6A236E}" type="pres">
      <dgm:prSet presAssocID="{62B76224-1025-3D49-8B9A-CC6EB395A07F}" presName="compNode" presStyleCnt="0"/>
      <dgm:spPr/>
    </dgm:pt>
    <dgm:pt modelId="{A4D0A183-46B9-9346-94F0-9738B4929113}" type="pres">
      <dgm:prSet presAssocID="{62B76224-1025-3D49-8B9A-CC6EB395A07F}" presName="bgRect" presStyleLbl="bgShp" presStyleIdx="5" presStyleCnt="6"/>
      <dgm:spPr>
        <a:solidFill>
          <a:schemeClr val="bg2"/>
        </a:solidFill>
      </dgm:spPr>
    </dgm:pt>
    <dgm:pt modelId="{88313EBB-02AE-F348-BDDE-07C72027FDDA}" type="pres">
      <dgm:prSet presAssocID="{62B76224-1025-3D49-8B9A-CC6EB395A07F}"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Test tubes with solid fill"/>
        </a:ext>
      </dgm:extLst>
    </dgm:pt>
    <dgm:pt modelId="{D1FA8FDC-5A7D-5F48-99E9-2953E5062844}" type="pres">
      <dgm:prSet presAssocID="{62B76224-1025-3D49-8B9A-CC6EB395A07F}" presName="spaceRect" presStyleCnt="0"/>
      <dgm:spPr/>
    </dgm:pt>
    <dgm:pt modelId="{7878AE0B-B1AD-ED4F-84ED-6CA895FE53E6}" type="pres">
      <dgm:prSet presAssocID="{62B76224-1025-3D49-8B9A-CC6EB395A07F}" presName="parTx" presStyleLbl="revTx" presStyleIdx="5" presStyleCnt="6">
        <dgm:presLayoutVars>
          <dgm:chMax val="0"/>
          <dgm:chPref val="0"/>
        </dgm:presLayoutVars>
      </dgm:prSet>
      <dgm:spPr/>
    </dgm:pt>
  </dgm:ptLst>
  <dgm:cxnLst>
    <dgm:cxn modelId="{E855C301-9E0B-4BC9-81B5-819CDB5CE8A9}" type="presOf" srcId="{28F87831-9F73-46E8-A899-A5D1E6C0F8FA}" destId="{B892899B-6826-4880-BD30-CE5A016393F8}" srcOrd="0" destOrd="0" presId="urn:microsoft.com/office/officeart/2018/2/layout/IconVerticalSolidList"/>
    <dgm:cxn modelId="{7C12BF11-A3CF-A846-B6FC-C3DEFBD88FF3}" srcId="{B6284740-5D9C-4CB9-A80E-2256237ED06D}" destId="{395476C8-058D-B342-AE8B-C26B3411C43E}" srcOrd="2" destOrd="0" parTransId="{D714D613-3B03-C342-AB9E-D656FA43594A}" sibTransId="{07FF3CD5-B519-FC42-B8B2-7373C1F695C7}"/>
    <dgm:cxn modelId="{262DDE11-63E7-5541-B089-8C15F58EAD4B}" type="presOf" srcId="{395476C8-058D-B342-AE8B-C26B3411C43E}" destId="{1464BE0B-40F6-8D46-B696-2F043B63C4F9}" srcOrd="0" destOrd="0" presId="urn:microsoft.com/office/officeart/2018/2/layout/IconVerticalSolidList"/>
    <dgm:cxn modelId="{BEC13916-4482-4AEB-A068-B3F2F650AD53}" type="presOf" srcId="{B6284740-5D9C-4CB9-A80E-2256237ED06D}" destId="{8893DF99-431C-4F42-B88C-FBDB9433E11B}" srcOrd="0" destOrd="0" presId="urn:microsoft.com/office/officeart/2018/2/layout/IconVerticalSolidList"/>
    <dgm:cxn modelId="{86B4484C-0AA8-4716-A92A-F7150B65D707}" srcId="{B6284740-5D9C-4CB9-A80E-2256237ED06D}" destId="{28F87831-9F73-46E8-A899-A5D1E6C0F8FA}" srcOrd="0" destOrd="0" parTransId="{F43C922A-9C74-4D84-A092-25CEACF6A797}" sibTransId="{30D904F6-9EF5-441E-B6D8-BA6920103DF1}"/>
    <dgm:cxn modelId="{6463544D-DC7D-5546-B025-4C0312076A1D}" srcId="{B6284740-5D9C-4CB9-A80E-2256237ED06D}" destId="{F759548A-8F23-1148-AB3A-36BE65169F3A}" srcOrd="1" destOrd="0" parTransId="{6058C71F-83E7-9746-ABA1-A5F97FC10CD0}" sibTransId="{D5DCEAAD-B9B1-624E-8FD1-4E3FB2A553F9}"/>
    <dgm:cxn modelId="{208B595E-7C7D-5F46-B28A-9D74F9EAD971}" srcId="{B6284740-5D9C-4CB9-A80E-2256237ED06D}" destId="{A4FC7F5C-CD47-584E-913A-DEA7812FCF8C}" srcOrd="4" destOrd="0" parTransId="{F647AC8F-EB90-704A-946F-D78FF39D3EA2}" sibTransId="{8BC41209-98D1-3C4F-8983-A777A14D822E}"/>
    <dgm:cxn modelId="{557EA95E-A05C-7A4E-ABF6-A7B15CE98D49}" srcId="{B6284740-5D9C-4CB9-A80E-2256237ED06D}" destId="{CA6C56D4-40A3-0C4B-A36E-9453E3092583}" srcOrd="3" destOrd="0" parTransId="{9E533490-09B5-2C45-A8D8-8A74DADBDBDD}" sibTransId="{6F72DD59-9D86-E548-B25B-C25931B212B2}"/>
    <dgm:cxn modelId="{28884460-5282-9A49-A89D-60E656EEA658}" type="presOf" srcId="{CA6C56D4-40A3-0C4B-A36E-9453E3092583}" destId="{E439FD84-2DF6-2B48-9EC9-760552FA8F7A}" srcOrd="0" destOrd="0" presId="urn:microsoft.com/office/officeart/2018/2/layout/IconVerticalSolidList"/>
    <dgm:cxn modelId="{605C8B7E-1DB7-EC40-AB98-9EC611CF016D}" srcId="{B6284740-5D9C-4CB9-A80E-2256237ED06D}" destId="{62B76224-1025-3D49-8B9A-CC6EB395A07F}" srcOrd="5" destOrd="0" parTransId="{FF94AACC-E2D4-7243-932A-27611F661904}" sibTransId="{917A66DE-2F75-CE44-9250-E319B2E467E5}"/>
    <dgm:cxn modelId="{533A1E89-FA43-DB47-BB8A-E902CA49EDC2}" type="presOf" srcId="{A4FC7F5C-CD47-584E-913A-DEA7812FCF8C}" destId="{D3EE60BA-FF61-404F-A1E3-0F4CED78D285}" srcOrd="0" destOrd="0" presId="urn:microsoft.com/office/officeart/2018/2/layout/IconVerticalSolidList"/>
    <dgm:cxn modelId="{E71E7498-EA44-0647-BF4F-2885F8B69787}" type="presOf" srcId="{62B76224-1025-3D49-8B9A-CC6EB395A07F}" destId="{7878AE0B-B1AD-ED4F-84ED-6CA895FE53E6}" srcOrd="0" destOrd="0" presId="urn:microsoft.com/office/officeart/2018/2/layout/IconVerticalSolidList"/>
    <dgm:cxn modelId="{66B313E5-1E14-7748-B23A-DF17363DC6E8}" type="presOf" srcId="{F759548A-8F23-1148-AB3A-36BE65169F3A}" destId="{79082CCF-919A-1445-A443-34F82F2607F2}" srcOrd="0" destOrd="0" presId="urn:microsoft.com/office/officeart/2018/2/layout/IconVerticalSolidList"/>
    <dgm:cxn modelId="{CA71A53F-0927-4917-877E-5186ED4F5047}" type="presParOf" srcId="{8893DF99-431C-4F42-B88C-FBDB9433E11B}" destId="{97595F3B-CF39-40B6-9001-4E74048254AD}" srcOrd="0" destOrd="0" presId="urn:microsoft.com/office/officeart/2018/2/layout/IconVerticalSolidList"/>
    <dgm:cxn modelId="{713EFADD-C635-4B74-92FC-6000B94AC2B5}" type="presParOf" srcId="{97595F3B-CF39-40B6-9001-4E74048254AD}" destId="{AB20D592-C47D-480E-9FCE-0B6AA553978A}" srcOrd="0" destOrd="0" presId="urn:microsoft.com/office/officeart/2018/2/layout/IconVerticalSolidList"/>
    <dgm:cxn modelId="{3A31F705-91E3-4791-8181-FA0F4D4B3DC9}" type="presParOf" srcId="{97595F3B-CF39-40B6-9001-4E74048254AD}" destId="{0F544F2F-7B63-4213-B3D8-8A7273281936}" srcOrd="1" destOrd="0" presId="urn:microsoft.com/office/officeart/2018/2/layout/IconVerticalSolidList"/>
    <dgm:cxn modelId="{66574733-CF17-41E3-863C-6136ACA76BFE}" type="presParOf" srcId="{97595F3B-CF39-40B6-9001-4E74048254AD}" destId="{B7868FB5-B477-43DE-AEEC-49C6AC93569A}" srcOrd="2" destOrd="0" presId="urn:microsoft.com/office/officeart/2018/2/layout/IconVerticalSolidList"/>
    <dgm:cxn modelId="{4CC15D3B-8368-4174-A33B-C215C5B57C45}" type="presParOf" srcId="{97595F3B-CF39-40B6-9001-4E74048254AD}" destId="{B892899B-6826-4880-BD30-CE5A016393F8}" srcOrd="3" destOrd="0" presId="urn:microsoft.com/office/officeart/2018/2/layout/IconVerticalSolidList"/>
    <dgm:cxn modelId="{0889860B-24A7-E04B-9D94-720319C058F5}" type="presParOf" srcId="{8893DF99-431C-4F42-B88C-FBDB9433E11B}" destId="{A61A350C-5552-0D4B-A010-BE5C01E1B483}" srcOrd="1" destOrd="0" presId="urn:microsoft.com/office/officeart/2018/2/layout/IconVerticalSolidList"/>
    <dgm:cxn modelId="{D81D7851-D9E4-584D-9AFD-C1C3C008353E}" type="presParOf" srcId="{8893DF99-431C-4F42-B88C-FBDB9433E11B}" destId="{8713B450-C2A7-6A45-BEC3-0DB65ED59762}" srcOrd="2" destOrd="0" presId="urn:microsoft.com/office/officeart/2018/2/layout/IconVerticalSolidList"/>
    <dgm:cxn modelId="{3B4BC3EA-F49C-A24A-9672-D06C39789F6B}" type="presParOf" srcId="{8713B450-C2A7-6A45-BEC3-0DB65ED59762}" destId="{4CDB3BC9-94A8-1942-A0D7-A6C018FBD8C0}" srcOrd="0" destOrd="0" presId="urn:microsoft.com/office/officeart/2018/2/layout/IconVerticalSolidList"/>
    <dgm:cxn modelId="{A0FC783B-02B5-CD40-92EA-A8E437E6D478}" type="presParOf" srcId="{8713B450-C2A7-6A45-BEC3-0DB65ED59762}" destId="{78F5EC67-82DB-3A47-BE47-F2ADC99F3A08}" srcOrd="1" destOrd="0" presId="urn:microsoft.com/office/officeart/2018/2/layout/IconVerticalSolidList"/>
    <dgm:cxn modelId="{346D7E78-BD4C-CB44-9BCE-603D83E44D20}" type="presParOf" srcId="{8713B450-C2A7-6A45-BEC3-0DB65ED59762}" destId="{ACD68306-3564-7F41-81F8-9F5A1B51C1C5}" srcOrd="2" destOrd="0" presId="urn:microsoft.com/office/officeart/2018/2/layout/IconVerticalSolidList"/>
    <dgm:cxn modelId="{8C3106E3-645A-7446-B842-4CA99BFB9C06}" type="presParOf" srcId="{8713B450-C2A7-6A45-BEC3-0DB65ED59762}" destId="{79082CCF-919A-1445-A443-34F82F2607F2}" srcOrd="3" destOrd="0" presId="urn:microsoft.com/office/officeart/2018/2/layout/IconVerticalSolidList"/>
    <dgm:cxn modelId="{D3015065-0F24-0349-9B89-B2DE919390F9}" type="presParOf" srcId="{8893DF99-431C-4F42-B88C-FBDB9433E11B}" destId="{744771DB-2C81-0545-BEFB-6DB44248FD2A}" srcOrd="3" destOrd="0" presId="urn:microsoft.com/office/officeart/2018/2/layout/IconVerticalSolidList"/>
    <dgm:cxn modelId="{A54E426C-28D0-1848-8094-4245A5EF5E2C}" type="presParOf" srcId="{8893DF99-431C-4F42-B88C-FBDB9433E11B}" destId="{DBCFCFB7-CF67-1B44-ADA5-DA4864527DFE}" srcOrd="4" destOrd="0" presId="urn:microsoft.com/office/officeart/2018/2/layout/IconVerticalSolidList"/>
    <dgm:cxn modelId="{652E5EEF-C13C-3145-AA2F-9B883F73A899}" type="presParOf" srcId="{DBCFCFB7-CF67-1B44-ADA5-DA4864527DFE}" destId="{B4969633-86E4-AB41-BEEF-CAF2378C4FFC}" srcOrd="0" destOrd="0" presId="urn:microsoft.com/office/officeart/2018/2/layout/IconVerticalSolidList"/>
    <dgm:cxn modelId="{592E3963-8BEC-8745-A587-F231F516EF5F}" type="presParOf" srcId="{DBCFCFB7-CF67-1B44-ADA5-DA4864527DFE}" destId="{BAA21375-639A-3F41-8793-387ACBF9EA6B}" srcOrd="1" destOrd="0" presId="urn:microsoft.com/office/officeart/2018/2/layout/IconVerticalSolidList"/>
    <dgm:cxn modelId="{87E90766-97C5-AA43-897B-0A8921A65315}" type="presParOf" srcId="{DBCFCFB7-CF67-1B44-ADA5-DA4864527DFE}" destId="{BB9D1799-7EFD-844C-8F8B-B1965F798118}" srcOrd="2" destOrd="0" presId="urn:microsoft.com/office/officeart/2018/2/layout/IconVerticalSolidList"/>
    <dgm:cxn modelId="{515EA71F-9738-4147-A166-1B62D830CA1E}" type="presParOf" srcId="{DBCFCFB7-CF67-1B44-ADA5-DA4864527DFE}" destId="{1464BE0B-40F6-8D46-B696-2F043B63C4F9}" srcOrd="3" destOrd="0" presId="urn:microsoft.com/office/officeart/2018/2/layout/IconVerticalSolidList"/>
    <dgm:cxn modelId="{AEDFB38D-6260-2D4D-8834-D8A4AC31CBB6}" type="presParOf" srcId="{8893DF99-431C-4F42-B88C-FBDB9433E11B}" destId="{A2FB444D-6529-1C4C-B773-4BCC87E0C34A}" srcOrd="5" destOrd="0" presId="urn:microsoft.com/office/officeart/2018/2/layout/IconVerticalSolidList"/>
    <dgm:cxn modelId="{FC1834C0-AC65-C448-973D-FB8327039C97}" type="presParOf" srcId="{8893DF99-431C-4F42-B88C-FBDB9433E11B}" destId="{00D43745-CFFC-E741-8809-AAAC66A54311}" srcOrd="6" destOrd="0" presId="urn:microsoft.com/office/officeart/2018/2/layout/IconVerticalSolidList"/>
    <dgm:cxn modelId="{DA2100CB-ADE2-024C-AAC2-A04548D8B616}" type="presParOf" srcId="{00D43745-CFFC-E741-8809-AAAC66A54311}" destId="{9BEC0F33-85C8-F249-8219-2A26EF3935D7}" srcOrd="0" destOrd="0" presId="urn:microsoft.com/office/officeart/2018/2/layout/IconVerticalSolidList"/>
    <dgm:cxn modelId="{1540D07D-37DD-AF4B-8E73-21D0B6B27ED1}" type="presParOf" srcId="{00D43745-CFFC-E741-8809-AAAC66A54311}" destId="{66DDA7D1-85F3-464F-A13A-715D7A05735B}" srcOrd="1" destOrd="0" presId="urn:microsoft.com/office/officeart/2018/2/layout/IconVerticalSolidList"/>
    <dgm:cxn modelId="{5547BA3F-25F9-9E46-BEC4-8F2272299915}" type="presParOf" srcId="{00D43745-CFFC-E741-8809-AAAC66A54311}" destId="{38E8B4E4-9D44-D240-B3DA-EF2CBFF967F2}" srcOrd="2" destOrd="0" presId="urn:microsoft.com/office/officeart/2018/2/layout/IconVerticalSolidList"/>
    <dgm:cxn modelId="{2226CD36-BE27-DD43-8E1F-BC466698FD97}" type="presParOf" srcId="{00D43745-CFFC-E741-8809-AAAC66A54311}" destId="{E439FD84-2DF6-2B48-9EC9-760552FA8F7A}" srcOrd="3" destOrd="0" presId="urn:microsoft.com/office/officeart/2018/2/layout/IconVerticalSolidList"/>
    <dgm:cxn modelId="{BCCD91D9-3CE6-5A46-8822-4C13F8D516C8}" type="presParOf" srcId="{8893DF99-431C-4F42-B88C-FBDB9433E11B}" destId="{16BB8B05-5407-8F42-B70B-627579B87B0A}" srcOrd="7" destOrd="0" presId="urn:microsoft.com/office/officeart/2018/2/layout/IconVerticalSolidList"/>
    <dgm:cxn modelId="{AA2330F6-E73A-C444-92A0-D87E607F404B}" type="presParOf" srcId="{8893DF99-431C-4F42-B88C-FBDB9433E11B}" destId="{499F2DEE-5224-F448-A613-2D1C4254C074}" srcOrd="8" destOrd="0" presId="urn:microsoft.com/office/officeart/2018/2/layout/IconVerticalSolidList"/>
    <dgm:cxn modelId="{3B4F49B0-B20D-0449-967C-DFBAA296ABD8}" type="presParOf" srcId="{499F2DEE-5224-F448-A613-2D1C4254C074}" destId="{DEBA26BF-3BEB-0B4C-9FF0-E194176C0F71}" srcOrd="0" destOrd="0" presId="urn:microsoft.com/office/officeart/2018/2/layout/IconVerticalSolidList"/>
    <dgm:cxn modelId="{846FE7C0-A3BC-4041-8A90-A38D76D57EB1}" type="presParOf" srcId="{499F2DEE-5224-F448-A613-2D1C4254C074}" destId="{A7BA3752-C53F-CC4D-9971-45D05F271C60}" srcOrd="1" destOrd="0" presId="urn:microsoft.com/office/officeart/2018/2/layout/IconVerticalSolidList"/>
    <dgm:cxn modelId="{BC91E1C7-47AC-824C-8A7B-91656B5AB677}" type="presParOf" srcId="{499F2DEE-5224-F448-A613-2D1C4254C074}" destId="{9EC82767-128E-244F-973F-7FEC0A67F6CE}" srcOrd="2" destOrd="0" presId="urn:microsoft.com/office/officeart/2018/2/layout/IconVerticalSolidList"/>
    <dgm:cxn modelId="{48E6D71D-112A-0045-BCA3-34AAB58C98C2}" type="presParOf" srcId="{499F2DEE-5224-F448-A613-2D1C4254C074}" destId="{D3EE60BA-FF61-404F-A1E3-0F4CED78D285}" srcOrd="3" destOrd="0" presId="urn:microsoft.com/office/officeart/2018/2/layout/IconVerticalSolidList"/>
    <dgm:cxn modelId="{62162735-2A82-014F-B18B-72A7ED8784F5}" type="presParOf" srcId="{8893DF99-431C-4F42-B88C-FBDB9433E11B}" destId="{57DD7F64-F539-EC4A-97C3-263E4B45C64A}" srcOrd="9" destOrd="0" presId="urn:microsoft.com/office/officeart/2018/2/layout/IconVerticalSolidList"/>
    <dgm:cxn modelId="{396B7C12-5F08-FB40-8202-46C8EC687236}" type="presParOf" srcId="{8893DF99-431C-4F42-B88C-FBDB9433E11B}" destId="{2EB44B44-F736-014E-B8FB-A7299B6A236E}" srcOrd="10" destOrd="0" presId="urn:microsoft.com/office/officeart/2018/2/layout/IconVerticalSolidList"/>
    <dgm:cxn modelId="{CA98D955-3CC9-C245-81E1-5423CC3851DB}" type="presParOf" srcId="{2EB44B44-F736-014E-B8FB-A7299B6A236E}" destId="{A4D0A183-46B9-9346-94F0-9738B4929113}" srcOrd="0" destOrd="0" presId="urn:microsoft.com/office/officeart/2018/2/layout/IconVerticalSolidList"/>
    <dgm:cxn modelId="{522E35B8-5B50-A946-8CB9-8E00A63261D0}" type="presParOf" srcId="{2EB44B44-F736-014E-B8FB-A7299B6A236E}" destId="{88313EBB-02AE-F348-BDDE-07C72027FDDA}" srcOrd="1" destOrd="0" presId="urn:microsoft.com/office/officeart/2018/2/layout/IconVerticalSolidList"/>
    <dgm:cxn modelId="{37B490A7-5714-D343-B71E-A2B7AC00F99D}" type="presParOf" srcId="{2EB44B44-F736-014E-B8FB-A7299B6A236E}" destId="{D1FA8FDC-5A7D-5F48-99E9-2953E5062844}" srcOrd="2" destOrd="0" presId="urn:microsoft.com/office/officeart/2018/2/layout/IconVerticalSolidList"/>
    <dgm:cxn modelId="{9A860CF1-FD77-3E4D-8919-714008E4CEBD}" type="presParOf" srcId="{2EB44B44-F736-014E-B8FB-A7299B6A236E}" destId="{7878AE0B-B1AD-ED4F-84ED-6CA895FE53E6}"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0D592-C47D-480E-9FCE-0B6AA553978A}">
      <dsp:nvSpPr>
        <dsp:cNvPr id="0" name=""/>
        <dsp:cNvSpPr/>
      </dsp:nvSpPr>
      <dsp:spPr>
        <a:xfrm>
          <a:off x="0" y="3776"/>
          <a:ext cx="11018837" cy="80439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F544F2F-7B63-4213-B3D8-8A7273281936}">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92899B-6826-4880-BD30-CE5A016393F8}">
      <dsp:nvSpPr>
        <dsp:cNvPr id="0" name=""/>
        <dsp:cNvSpPr/>
      </dsp:nvSpPr>
      <dsp:spPr>
        <a:xfrm>
          <a:off x="929079" y="3776"/>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b="0" i="0" kern="1200" baseline="0" dirty="0">
              <a:latin typeface="Segoe UI Light" panose="020B0502040204020203" pitchFamily="34" charset="0"/>
            </a:rPr>
            <a:t>Add services that are not currently supported</a:t>
          </a:r>
          <a:endParaRPr lang="en-US" sz="1900" b="0" i="0" kern="1200" dirty="0">
            <a:latin typeface="Segoe UI Light" panose="020B0502040204020203" pitchFamily="34" charset="0"/>
          </a:endParaRPr>
        </a:p>
      </dsp:txBody>
      <dsp:txXfrm>
        <a:off x="929079" y="3776"/>
        <a:ext cx="10089758" cy="804397"/>
      </dsp:txXfrm>
    </dsp:sp>
    <dsp:sp modelId="{DE2D85D1-7D67-444D-9A41-41C918CEFE24}">
      <dsp:nvSpPr>
        <dsp:cNvPr id="0" name=""/>
        <dsp:cNvSpPr/>
      </dsp:nvSpPr>
      <dsp:spPr>
        <a:xfrm>
          <a:off x="0" y="1009273"/>
          <a:ext cx="11018837" cy="80439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1A01F27A-888E-2946-8A1D-4B045648AF32}">
      <dsp:nvSpPr>
        <dsp:cNvPr id="0" name=""/>
        <dsp:cNvSpPr/>
      </dsp:nvSpPr>
      <dsp:spPr>
        <a:xfrm>
          <a:off x="243330" y="1190262"/>
          <a:ext cx="442418" cy="44241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4A705B-EEDA-434B-8B6C-077FD6D0269E}">
      <dsp:nvSpPr>
        <dsp:cNvPr id="0" name=""/>
        <dsp:cNvSpPr/>
      </dsp:nvSpPr>
      <dsp:spPr>
        <a:xfrm>
          <a:off x="929079" y="100927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Expand connectors that currently don't have the trigger/action you want</a:t>
          </a:r>
        </a:p>
      </dsp:txBody>
      <dsp:txXfrm>
        <a:off x="929079" y="1009273"/>
        <a:ext cx="10089758" cy="804397"/>
      </dsp:txXfrm>
    </dsp:sp>
    <dsp:sp modelId="{073F1809-99B3-8545-A407-E4AE552A2FD0}">
      <dsp:nvSpPr>
        <dsp:cNvPr id="0" name=""/>
        <dsp:cNvSpPr/>
      </dsp:nvSpPr>
      <dsp:spPr>
        <a:xfrm>
          <a:off x="0" y="2014770"/>
          <a:ext cx="11018837" cy="80439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E7D6168-C4D6-2142-946D-F987B11DC367}">
      <dsp:nvSpPr>
        <dsp:cNvPr id="0" name=""/>
        <dsp:cNvSpPr/>
      </dsp:nvSpPr>
      <dsp:spPr>
        <a:xfrm>
          <a:off x="243330" y="2195759"/>
          <a:ext cx="442418" cy="44241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AFDF66-6F82-8C4E-8FBB-993A3F995004}">
      <dsp:nvSpPr>
        <dsp:cNvPr id="0" name=""/>
        <dsp:cNvSpPr/>
      </dsp:nvSpPr>
      <dsp:spPr>
        <a:xfrm>
          <a:off x="929079" y="2014770"/>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GB" sz="1900" b="0" i="0" kern="1200" dirty="0">
              <a:latin typeface="Segoe UI Light" panose="020B0502040204020203" pitchFamily="34" charset="0"/>
            </a:rPr>
            <a:t>Custom connectors are simple to build, don't require a lot of coding</a:t>
          </a:r>
        </a:p>
      </dsp:txBody>
      <dsp:txXfrm>
        <a:off x="929079" y="2014770"/>
        <a:ext cx="10089758" cy="804397"/>
      </dsp:txXfrm>
    </dsp:sp>
    <dsp:sp modelId="{A8B343D8-EDF9-FC45-ADEC-318FCA603F25}">
      <dsp:nvSpPr>
        <dsp:cNvPr id="0" name=""/>
        <dsp:cNvSpPr/>
      </dsp:nvSpPr>
      <dsp:spPr>
        <a:xfrm>
          <a:off x="0" y="3020267"/>
          <a:ext cx="11018837" cy="80439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2E07B535-30CF-BF43-9056-2F9D04F12296}">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6EB4A7-2A1D-254E-AFF9-EE793CA33960}">
      <dsp:nvSpPr>
        <dsp:cNvPr id="0" name=""/>
        <dsp:cNvSpPr/>
      </dsp:nvSpPr>
      <dsp:spPr>
        <a:xfrm>
          <a:off x="929079" y="3020267"/>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GB" sz="1900" b="0" i="0" kern="1200" dirty="0">
              <a:latin typeface="Segoe UI Light" panose="020B0502040204020203" pitchFamily="34" charset="0"/>
            </a:rPr>
            <a:t>Can be built using the wizard, by importing a postman collection or an </a:t>
          </a:r>
          <a:r>
            <a:rPr lang="en-GB" sz="1900" b="0" i="0" kern="1200" dirty="0" err="1">
              <a:latin typeface="Segoe UI Light" panose="020B0502040204020203" pitchFamily="34" charset="0"/>
            </a:rPr>
            <a:t>OpenAPI</a:t>
          </a:r>
          <a:r>
            <a:rPr lang="en-GB" sz="1900" b="0" i="0" kern="1200" dirty="0">
              <a:latin typeface="Segoe UI Light" panose="020B0502040204020203" pitchFamily="34" charset="0"/>
            </a:rPr>
            <a:t> v2 definition</a:t>
          </a:r>
        </a:p>
      </dsp:txBody>
      <dsp:txXfrm>
        <a:off x="929079" y="3020267"/>
        <a:ext cx="10089758" cy="804397"/>
      </dsp:txXfrm>
    </dsp:sp>
    <dsp:sp modelId="{BD1738E3-D0C1-7E4F-A649-81733340980F}">
      <dsp:nvSpPr>
        <dsp:cNvPr id="0" name=""/>
        <dsp:cNvSpPr/>
      </dsp:nvSpPr>
      <dsp:spPr>
        <a:xfrm>
          <a:off x="0" y="4025763"/>
          <a:ext cx="11018837" cy="804397"/>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B90C978E-39CC-8342-A037-A980F2C54138}">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E28535-9588-F042-84CD-981B7152F404}">
      <dsp:nvSpPr>
        <dsp:cNvPr id="0" name=""/>
        <dsp:cNvSpPr/>
      </dsp:nvSpPr>
      <dsp:spPr>
        <a:xfrm>
          <a:off x="929079" y="4025763"/>
          <a:ext cx="10089758"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44550">
            <a:lnSpc>
              <a:spcPct val="100000"/>
            </a:lnSpc>
            <a:spcBef>
              <a:spcPct val="0"/>
            </a:spcBef>
            <a:spcAft>
              <a:spcPct val="35000"/>
            </a:spcAft>
            <a:buNone/>
          </a:pPr>
          <a:r>
            <a:rPr lang="en-US" sz="1900" b="0" i="0" kern="1200">
              <a:latin typeface="Segoe UI Light" panose="020B0502040204020203" pitchFamily="34" charset="0"/>
            </a:rPr>
            <a:t>Can be shared, packaged and certified via GitHub</a:t>
          </a:r>
          <a:endParaRPr lang="en-GB" sz="1900" kern="1200" dirty="0"/>
        </a:p>
      </dsp:txBody>
      <dsp:txXfrm>
        <a:off x="929079" y="4025763"/>
        <a:ext cx="10089758" cy="8043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20D592-C47D-480E-9FCE-0B6AA553978A}">
      <dsp:nvSpPr>
        <dsp:cNvPr id="0" name=""/>
        <dsp:cNvSpPr/>
      </dsp:nvSpPr>
      <dsp:spPr>
        <a:xfrm>
          <a:off x="0" y="1563"/>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0F544F2F-7B63-4213-B3D8-8A7273281936}">
      <dsp:nvSpPr>
        <dsp:cNvPr id="0" name=""/>
        <dsp:cNvSpPr/>
      </dsp:nvSpPr>
      <dsp:spPr>
        <a:xfrm>
          <a:off x="201561" y="151485"/>
          <a:ext cx="366475" cy="3664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92899B-6826-4880-BD30-CE5A016393F8}">
      <dsp:nvSpPr>
        <dsp:cNvPr id="0" name=""/>
        <dsp:cNvSpPr/>
      </dsp:nvSpPr>
      <dsp:spPr>
        <a:xfrm>
          <a:off x="769598" y="1563"/>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baseline="0" dirty="0">
              <a:latin typeface="Segoe UI Light" panose="020B0502040204020203" pitchFamily="34" charset="0"/>
            </a:rPr>
            <a:t>Read the docs / know the API you want to build the connector for</a:t>
          </a:r>
          <a:endParaRPr lang="en-US" sz="1900" b="0" i="0" kern="1200" dirty="0">
            <a:latin typeface="Segoe UI Light" panose="020B0502040204020203" pitchFamily="34" charset="0"/>
          </a:endParaRPr>
        </a:p>
      </dsp:txBody>
      <dsp:txXfrm>
        <a:off x="769598" y="1563"/>
        <a:ext cx="10249239" cy="666318"/>
      </dsp:txXfrm>
    </dsp:sp>
    <dsp:sp modelId="{4CDB3BC9-94A8-1942-A0D7-A6C018FBD8C0}">
      <dsp:nvSpPr>
        <dsp:cNvPr id="0" name=""/>
        <dsp:cNvSpPr/>
      </dsp:nvSpPr>
      <dsp:spPr>
        <a:xfrm>
          <a:off x="0" y="834462"/>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78F5EC67-82DB-3A47-BE47-F2ADC99F3A08}">
      <dsp:nvSpPr>
        <dsp:cNvPr id="0" name=""/>
        <dsp:cNvSpPr/>
      </dsp:nvSpPr>
      <dsp:spPr>
        <a:xfrm>
          <a:off x="201561" y="984383"/>
          <a:ext cx="366475" cy="3664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082CCF-919A-1445-A443-34F82F2607F2}">
      <dsp:nvSpPr>
        <dsp:cNvPr id="0" name=""/>
        <dsp:cNvSpPr/>
      </dsp:nvSpPr>
      <dsp:spPr>
        <a:xfrm>
          <a:off x="769598" y="834462"/>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Start in one of the products (Power Apps, Power Automate or Logic Apps)</a:t>
          </a:r>
        </a:p>
      </dsp:txBody>
      <dsp:txXfrm>
        <a:off x="769598" y="834462"/>
        <a:ext cx="10249239" cy="666318"/>
      </dsp:txXfrm>
    </dsp:sp>
    <dsp:sp modelId="{B4969633-86E4-AB41-BEEF-CAF2378C4FFC}">
      <dsp:nvSpPr>
        <dsp:cNvPr id="0" name=""/>
        <dsp:cNvSpPr/>
      </dsp:nvSpPr>
      <dsp:spPr>
        <a:xfrm>
          <a:off x="0" y="1667360"/>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BAA21375-639A-3F41-8793-387ACBF9EA6B}">
      <dsp:nvSpPr>
        <dsp:cNvPr id="0" name=""/>
        <dsp:cNvSpPr/>
      </dsp:nvSpPr>
      <dsp:spPr>
        <a:xfrm>
          <a:off x="201561" y="1817282"/>
          <a:ext cx="366475" cy="36647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64BE0B-40F6-8D46-B696-2F043B63C4F9}">
      <dsp:nvSpPr>
        <dsp:cNvPr id="0" name=""/>
        <dsp:cNvSpPr/>
      </dsp:nvSpPr>
      <dsp:spPr>
        <a:xfrm>
          <a:off x="769598" y="1667360"/>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Set up the authentication</a:t>
          </a:r>
        </a:p>
      </dsp:txBody>
      <dsp:txXfrm>
        <a:off x="769598" y="1667360"/>
        <a:ext cx="10249239" cy="666318"/>
      </dsp:txXfrm>
    </dsp:sp>
    <dsp:sp modelId="{9BEC0F33-85C8-F249-8219-2A26EF3935D7}">
      <dsp:nvSpPr>
        <dsp:cNvPr id="0" name=""/>
        <dsp:cNvSpPr/>
      </dsp:nvSpPr>
      <dsp:spPr>
        <a:xfrm>
          <a:off x="0" y="2500258"/>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66DDA7D1-85F3-464F-A13A-715D7A05735B}">
      <dsp:nvSpPr>
        <dsp:cNvPr id="0" name=""/>
        <dsp:cNvSpPr/>
      </dsp:nvSpPr>
      <dsp:spPr>
        <a:xfrm>
          <a:off x="201561" y="2650180"/>
          <a:ext cx="366475" cy="366475"/>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39FD84-2DF6-2B48-9EC9-760552FA8F7A}">
      <dsp:nvSpPr>
        <dsp:cNvPr id="0" name=""/>
        <dsp:cNvSpPr/>
      </dsp:nvSpPr>
      <dsp:spPr>
        <a:xfrm>
          <a:off x="769598" y="2500258"/>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Define the operations (triggers / actions) for your connector</a:t>
          </a:r>
        </a:p>
      </dsp:txBody>
      <dsp:txXfrm>
        <a:off x="769598" y="2500258"/>
        <a:ext cx="10249239" cy="666318"/>
      </dsp:txXfrm>
    </dsp:sp>
    <dsp:sp modelId="{DEBA26BF-3BEB-0B4C-9FF0-E194176C0F71}">
      <dsp:nvSpPr>
        <dsp:cNvPr id="0" name=""/>
        <dsp:cNvSpPr/>
      </dsp:nvSpPr>
      <dsp:spPr>
        <a:xfrm>
          <a:off x="0" y="3333157"/>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A7BA3752-C53F-CC4D-9971-45D05F271C60}">
      <dsp:nvSpPr>
        <dsp:cNvPr id="0" name=""/>
        <dsp:cNvSpPr/>
      </dsp:nvSpPr>
      <dsp:spPr>
        <a:xfrm>
          <a:off x="201561" y="3483078"/>
          <a:ext cx="366475" cy="366475"/>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EE60BA-FF61-404F-A1E3-0F4CED78D285}">
      <dsp:nvSpPr>
        <dsp:cNvPr id="0" name=""/>
        <dsp:cNvSpPr/>
      </dsp:nvSpPr>
      <dsp:spPr>
        <a:xfrm>
          <a:off x="769598" y="3333157"/>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Add code if needed (for now, C# code is supported)</a:t>
          </a:r>
        </a:p>
      </dsp:txBody>
      <dsp:txXfrm>
        <a:off x="769598" y="3333157"/>
        <a:ext cx="10249239" cy="666318"/>
      </dsp:txXfrm>
    </dsp:sp>
    <dsp:sp modelId="{A4D0A183-46B9-9346-94F0-9738B4929113}">
      <dsp:nvSpPr>
        <dsp:cNvPr id="0" name=""/>
        <dsp:cNvSpPr/>
      </dsp:nvSpPr>
      <dsp:spPr>
        <a:xfrm>
          <a:off x="0" y="4166055"/>
          <a:ext cx="11018837" cy="666318"/>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sp>
    <dsp:sp modelId="{88313EBB-02AE-F348-BDDE-07C72027FDDA}">
      <dsp:nvSpPr>
        <dsp:cNvPr id="0" name=""/>
        <dsp:cNvSpPr/>
      </dsp:nvSpPr>
      <dsp:spPr>
        <a:xfrm>
          <a:off x="201561" y="4315977"/>
          <a:ext cx="366475" cy="366475"/>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78AE0B-B1AD-ED4F-84ED-6CA895FE53E6}">
      <dsp:nvSpPr>
        <dsp:cNvPr id="0" name=""/>
        <dsp:cNvSpPr/>
      </dsp:nvSpPr>
      <dsp:spPr>
        <a:xfrm>
          <a:off x="769598" y="4166055"/>
          <a:ext cx="10249239" cy="6663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519" tIns="70519" rIns="70519" bIns="70519" numCol="1" spcCol="1270" anchor="ctr" anchorCtr="0">
          <a:noAutofit/>
        </a:bodyPr>
        <a:lstStyle/>
        <a:p>
          <a:pPr marL="0" lvl="0" indent="0" algn="l" defTabSz="844550">
            <a:lnSpc>
              <a:spcPct val="100000"/>
            </a:lnSpc>
            <a:spcBef>
              <a:spcPct val="0"/>
            </a:spcBef>
            <a:spcAft>
              <a:spcPct val="35000"/>
            </a:spcAft>
            <a:buNone/>
          </a:pPr>
          <a:r>
            <a:rPr lang="en-US" sz="1900" b="0" i="0" kern="1200" dirty="0">
              <a:latin typeface="Segoe UI Light" panose="020B0502040204020203" pitchFamily="34" charset="0"/>
            </a:rPr>
            <a:t>Save and test your connector</a:t>
          </a:r>
        </a:p>
      </dsp:txBody>
      <dsp:txXfrm>
        <a:off x="769598" y="4166055"/>
        <a:ext cx="10249239" cy="66631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9/13/22 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9/13/22 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werapps.microsoft.com/en-us/blog/announcing-general-availability-of-solution-check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9/13/22 2:51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9/13/22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00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9/13/22 2:52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8661195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485248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3347864"/>
            <a:ext cx="5486400" cy="5643736"/>
          </a:xfrm>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3EBD503-35D4-44A8-8587-AEC2C404BB90}" type="slidenum">
              <a:rPr kumimoji="0" lang="en-US" sz="1800" b="0" i="0" u="none" strike="noStrike" kern="0" cap="none" spc="0" normalizeH="0" baseline="0" noProof="0">
                <a:ln>
                  <a:noFill/>
                </a:ln>
                <a:solidFill>
                  <a:sysClr val="windowText" lastClr="000000"/>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7" name="Slide Image Placeholder 6"/>
          <p:cNvSpPr>
            <a:spLocks noGrp="1" noRot="1" noChangeAspect="1"/>
          </p:cNvSpPr>
          <p:nvPr>
            <p:ph type="sldImg"/>
          </p:nvPr>
        </p:nvSpPr>
        <p:spPr>
          <a:xfrm>
            <a:off x="685800" y="25400"/>
            <a:ext cx="5486400" cy="3086100"/>
          </a:xfrm>
        </p:spPr>
      </p:sp>
      <p:sp>
        <p:nvSpPr>
          <p:cNvPr id="5" name="Footer Placeholder 4"/>
          <p:cNvSpPr>
            <a:spLocks noGrp="1"/>
          </p:cNvSpPr>
          <p:nvPr>
            <p:ph type="ftr" sz="quarter" idx="4"/>
          </p:nvPr>
        </p:nvSpPr>
        <p:spPr>
          <a:xfrm>
            <a:off x="-1" y="8685213"/>
            <a:ext cx="6342927" cy="458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a:ea typeface="+mn-ea"/>
                <a:cs typeface="+mn-cs"/>
              </a:rPr>
              <a:t>© 2013 Microsoft Corporation    	Microsoft Confidential</a:t>
            </a:r>
          </a:p>
        </p:txBody>
      </p:sp>
    </p:spTree>
    <p:extLst>
      <p:ext uri="{BB962C8B-B14F-4D97-AF65-F5344CB8AC3E}">
        <p14:creationId xmlns:p14="http://schemas.microsoft.com/office/powerpoint/2010/main" val="2678853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C5064-5A11-4859-87B7-8B4B4B77EA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353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9/13/22 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76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Enable everyone to turn ideas into apps.</a:t>
            </a:r>
            <a:r>
              <a:rPr lang="en-US" sz="1800" dirty="0">
                <a:effectLst/>
                <a:latin typeface="Segoe UI" panose="020B0502040204020203" pitchFamily="34" charset="0"/>
                <a:ea typeface="DengXian" panose="02010600030101010101" pitchFamily="2" charset="-122"/>
                <a:cs typeface="Arial" panose="020B0604020202020204" pitchFamily="34" charset="0"/>
              </a:rPr>
              <a:t> With PowerApps, everyone, no matter their skillset, can add business value by quickly and securely developing innovative apps to reduce inefficiencies and solve business challenges.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Automate </a:t>
            </a:r>
            <a:r>
              <a:rPr lang="en-GB" sz="1800" b="1" dirty="0">
                <a:effectLst/>
                <a:latin typeface="Segoe UI" panose="020B0502040204020203" pitchFamily="34" charset="0"/>
                <a:ea typeface="Calibri" panose="020F0502020204030204" pitchFamily="34" charset="0"/>
                <a:cs typeface="Arial" panose="020B0604020202020204" pitchFamily="34" charset="0"/>
              </a:rPr>
              <a:t>paper processes and manual data collection</a:t>
            </a:r>
            <a:r>
              <a:rPr lang="en-GB" sz="1800" dirty="0">
                <a:effectLst/>
                <a:latin typeface="Segoe UI" panose="020B0502040204020203" pitchFamily="34" charset="0"/>
                <a:ea typeface="Calibri" panose="020F0502020204030204" pitchFamily="34" charset="0"/>
                <a:cs typeface="Arial" panose="020B0604020202020204" pitchFamily="34" charset="0"/>
              </a:rPr>
              <a:t>. Streamline task and role-specific scenarios like</a:t>
            </a:r>
            <a:r>
              <a:rPr lang="en-GB" sz="1800" dirty="0">
                <a:effectLst/>
                <a:latin typeface="Segoe UI" panose="020B0502040204020203" pitchFamily="34" charset="0"/>
                <a:ea typeface="DengXian" panose="02010600030101010101" pitchFamily="2" charset="-122"/>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inspections, field sales enablement, prospect-to-cash and integrated marketing views.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Get even more out of your Microsoft investments. </a:t>
            </a:r>
            <a:r>
              <a:rPr lang="en-US" sz="1800" dirty="0">
                <a:effectLst/>
                <a:latin typeface="Segoe UI" panose="020B0502040204020203" pitchFamily="34" charset="0"/>
                <a:ea typeface="Times New Roman" panose="02020603050405020304" pitchFamily="18" charset="0"/>
                <a:cs typeface="Arial" panose="020B0604020202020204" pitchFamily="34" charset="0"/>
              </a:rPr>
              <a:t>Power Apps is natively integrated with the world’s largest cloud ecosystem - Office 365, Dynamics 365 and Azure – so you can do more with the tools you use.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Do more with your business data.</a:t>
            </a:r>
            <a:r>
              <a:rPr lang="en-US" sz="1800" dirty="0">
                <a:effectLst/>
                <a:latin typeface="Segoe UI" panose="020B0502040204020203" pitchFamily="34" charset="0"/>
                <a:ea typeface="DengXian" panose="02010600030101010101" pitchFamily="2" charset="-122"/>
                <a:cs typeface="Arial" panose="020B0604020202020204" pitchFamily="34" charset="0"/>
              </a:rPr>
              <a:t> Unify data across all your business processes to create apps and workflows that move data more efficiently across departments and divisions.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Collaborate to create even better apps. </a:t>
            </a:r>
            <a:r>
              <a:rPr lang="en-US" sz="1800" dirty="0">
                <a:effectLst/>
                <a:latin typeface="Segoe UI" panose="020B0502040204020203" pitchFamily="34" charset="0"/>
                <a:ea typeface="DengXian" panose="02010600030101010101" pitchFamily="2" charset="-122"/>
                <a:cs typeface="Arial" panose="020B0604020202020204" pitchFamily="34" charset="0"/>
              </a:rPr>
              <a:t>Business users can immediately start to solve precise business problems, while partnering with professional developers to incorporate advanced functionality.</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Times New Roman" panose="02020603050405020304" pitchFamily="18" charset="0"/>
              </a:rPr>
              <a:t>Develop more efficiently. </a:t>
            </a:r>
            <a:r>
              <a:rPr lang="en-US" sz="1800" dirty="0">
                <a:effectLst/>
                <a:latin typeface="Segoe UI" panose="020B0502040204020203" pitchFamily="34" charset="0"/>
                <a:ea typeface="Times New Roman" panose="02020603050405020304" pitchFamily="18" charset="0"/>
              </a:rPr>
              <a:t>The average cost to develop an app is 70% less with Power Apps than with traditional coding methods.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solidFill>
                  <a:srgbClr val="333333"/>
                </a:solidFill>
                <a:effectLst/>
                <a:latin typeface="Segoe UI Condensed"/>
              </a:rPr>
              <a:t>Ensure quality with PowerApps checker. </a:t>
            </a:r>
            <a:r>
              <a:rPr lang="en-US" sz="2800" b="0" i="0" dirty="0">
                <a:solidFill>
                  <a:srgbClr val="333333"/>
                </a:solidFill>
                <a:effectLst/>
                <a:latin typeface="Segoe UI Condensed"/>
              </a:rPr>
              <a:t>We’ve recently announced the </a:t>
            </a:r>
            <a:r>
              <a:rPr lang="en-US" sz="2800" b="0" i="0" u="none" strike="noStrike" dirty="0">
                <a:solidFill>
                  <a:srgbClr val="8F528F"/>
                </a:solidFill>
                <a:effectLst/>
                <a:latin typeface="Segoe UI Condensed"/>
                <a:hlinkClick r:id="rId3"/>
              </a:rPr>
              <a:t>general availability of solution checker</a:t>
            </a:r>
            <a:r>
              <a:rPr lang="en-US" sz="2800" b="0" i="0" dirty="0">
                <a:solidFill>
                  <a:srgbClr val="333333"/>
                </a:solidFill>
                <a:effectLst/>
                <a:latin typeface="Segoe UI Condensed"/>
              </a:rPr>
              <a:t> – a powerful analysis tool that identifies potential performance and stability risks across all the assets in a solution, directing developers to specific guidance on how to improve. Customers leveraging the PowerApps checker in preview saw significant performance improvement in key scenarios like form load time when they resolved issues identified by the checker.</a:t>
            </a:r>
            <a:endParaRPr lang="en-US" sz="1800" b="1" dirty="0">
              <a:effectLst/>
              <a:latin typeface="Segoe UI" panose="020B0502040204020203"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Enable extensibility for your developers.</a:t>
            </a:r>
            <a:r>
              <a:rPr lang="en-US" sz="1800" dirty="0">
                <a:effectLst/>
                <a:latin typeface="Segoe UI" panose="020B0502040204020203" pitchFamily="34" charset="0"/>
                <a:ea typeface="DengXian" panose="02010600030101010101" pitchFamily="2" charset="-122"/>
                <a:cs typeface="Arial" panose="020B0604020202020204" pitchFamily="34" charset="0"/>
              </a:rPr>
              <a:t> Provide professional developers the tools to seamlessly extend app capabilities and link your apps to proprietary or on-premises systems.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Empower your pro developers to do more</a:t>
            </a:r>
            <a:r>
              <a:rPr lang="en-US" sz="1800" dirty="0">
                <a:effectLst/>
                <a:latin typeface="Segoe UI" panose="020B0502040204020203" pitchFamily="34" charset="0"/>
                <a:ea typeface="DengXian" panose="02010600030101010101" pitchFamily="2" charset="-122"/>
                <a:cs typeface="Arial" panose="020B0604020202020204" pitchFamily="34" charset="0"/>
              </a:rPr>
              <a:t>. Enable your professional developers to add advanced functionality to your apps and use the same platform to build complex mission critical apps and modernize legacy apps.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Specialist not required.</a:t>
            </a:r>
            <a:r>
              <a:rPr lang="en-US" sz="1800" dirty="0">
                <a:effectLst/>
                <a:latin typeface="Segoe UI" panose="020B0502040204020203" pitchFamily="34" charset="0"/>
                <a:ea typeface="DengXian" panose="02010600030101010101" pitchFamily="2" charset="-122"/>
                <a:cs typeface="Arial" panose="020B0604020202020204" pitchFamily="34" charset="0"/>
              </a:rPr>
              <a:t> No need to hire hard-to-find developers on specialized platforms. Power Apps work with the world’s most popular developer tools.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Snap in custom components. </a:t>
            </a:r>
            <a:r>
              <a:rPr lang="en-US" sz="1800" dirty="0">
                <a:effectLst/>
                <a:latin typeface="Segoe UI" panose="020B0502040204020203" pitchFamily="34" charset="0"/>
                <a:ea typeface="DengXian" panose="02010600030101010101" pitchFamily="2" charset="-122"/>
                <a:cs typeface="Arial" panose="020B0604020202020204" pitchFamily="34" charset="0"/>
              </a:rPr>
              <a:t>Professional developers can quickly create reusable custom </a:t>
            </a:r>
            <a:r>
              <a:rPr lang="en-US" sz="1800"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APIs and UI components and share out to citizen developers.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Accelerate delivery of 1000s of apps without compromising quality.</a:t>
            </a:r>
            <a:r>
              <a:rPr lang="en-US" sz="1800"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 Power Apps build tools enable developers to automate build processes and testing to build perfect, low-code apps faster than ever before.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Automate business processes.</a:t>
            </a:r>
            <a:r>
              <a:rPr lang="en-US" sz="1800"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 Build time-saving workflows into everything from individual tasks to large-scale systems and put intelligent workflows to work with built-in AI capabilities.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Extend and integrate Azure services.</a:t>
            </a:r>
            <a:r>
              <a:rPr lang="en-US" sz="1800" dirty="0">
                <a:effectLst/>
                <a:latin typeface="Segoe UI" panose="020B0502040204020203" pitchFamily="34" charset="0"/>
                <a:ea typeface="DengXian" panose="02010600030101010101" pitchFamily="2" charset="-122"/>
                <a:cs typeface="Arial" panose="020B0604020202020204" pitchFamily="34" charset="0"/>
              </a:rPr>
              <a:t> If you have existing Azure services, you can easily extend Bot Services, Logic Apps, Functions, Cognitive Services, Synapse, and more with clicks, not code.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Get solutions tailored to your industry.</a:t>
            </a:r>
            <a:r>
              <a:rPr lang="en-US" sz="1800" dirty="0">
                <a:effectLst/>
                <a:latin typeface="Segoe UI" panose="020B0502040204020203" pitchFamily="34" charset="0"/>
                <a:ea typeface="DengXian" panose="02010600030101010101" pitchFamily="2" charset="-122"/>
                <a:cs typeface="Arial" panose="020B0604020202020204" pitchFamily="34" charset="0"/>
              </a:rPr>
              <a:t> Industry solution accelerators enable you, your partners and other solution providers to quickly build industry vertical solutions.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Centralize management of your apps. </a:t>
            </a:r>
            <a:r>
              <a:rPr lang="en-US" sz="1800" dirty="0">
                <a:effectLst/>
                <a:latin typeface="Segoe UI" panose="020B0502040204020203" pitchFamily="34" charset="0"/>
                <a:ea typeface="DengXian" panose="02010600030101010101" pitchFamily="2" charset="-122"/>
                <a:cs typeface="Arial" panose="020B0604020202020204" pitchFamily="34" charset="0"/>
              </a:rPr>
              <a:t>Manage all aspects of app development—users, apps, usage, and settings—in a single admin experience to maintain app standards and reduce the risk of shadow IT.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gn="l"/>
            <a:r>
              <a:rPr lang="en-US" sz="1800" b="1" dirty="0">
                <a:effectLst/>
                <a:latin typeface="Segoe UI" panose="020B0502040204020203" pitchFamily="34" charset="0"/>
                <a:ea typeface="DengXian" panose="02010600030101010101" pitchFamily="2" charset="-122"/>
                <a:cs typeface="Arial" panose="020B0604020202020204" pitchFamily="34" charset="0"/>
              </a:rPr>
              <a:t>Quickly establish best practices.</a:t>
            </a:r>
            <a:r>
              <a:rPr lang="en-US" sz="1800" dirty="0">
                <a:effectLst/>
                <a:latin typeface="Segoe UI" panose="020B0502040204020203" pitchFamily="34" charset="0"/>
                <a:ea typeface="DengXian" panose="02010600030101010101" pitchFamily="2" charset="-122"/>
                <a:cs typeface="Arial" panose="020B0604020202020204" pitchFamily="34" charset="0"/>
              </a:rPr>
              <a:t> </a:t>
            </a:r>
            <a:r>
              <a:rPr lang="en-US" sz="2800" b="0" i="0" dirty="0">
                <a:solidFill>
                  <a:srgbClr val="171717"/>
                </a:solidFill>
                <a:effectLst/>
                <a:latin typeface="Segoe UI" panose="020B0502040204020203" pitchFamily="34" charset="0"/>
              </a:rPr>
              <a:t>The Microsoft Power Platform Starter Kit is a collection of components and tools that are designed to help you maintain Power App </a:t>
            </a:r>
            <a:r>
              <a:rPr lang="en-US" sz="4000" b="0" i="0" dirty="0">
                <a:solidFill>
                  <a:srgbClr val="171717"/>
                </a:solidFill>
                <a:effectLst/>
                <a:latin typeface="Segoe UI" panose="020B0502040204020203" pitchFamily="34" charset="0"/>
              </a:rPr>
              <a:t>standards, consistency, and governance. </a:t>
            </a:r>
            <a:br>
              <a:rPr lang="en-US" sz="2800" dirty="0">
                <a:effectLst/>
              </a:rPr>
            </a:br>
            <a:r>
              <a:rPr lang="en-US" sz="1800" b="1" dirty="0">
                <a:effectLst/>
                <a:latin typeface="Segoe UI" panose="020B0502040204020203" pitchFamily="34" charset="0"/>
                <a:ea typeface="DengXian" panose="02010600030101010101" pitchFamily="2" charset="-122"/>
                <a:cs typeface="Arial" panose="020B0604020202020204" pitchFamily="34" charset="0"/>
              </a:rPr>
              <a:t>Re-use IP for consistency.</a:t>
            </a:r>
            <a:r>
              <a:rPr lang="en-US" sz="1800" dirty="0">
                <a:effectLst/>
                <a:latin typeface="Segoe UI" panose="020B0502040204020203" pitchFamily="34" charset="0"/>
                <a:ea typeface="DengXian" panose="02010600030101010101" pitchFamily="2" charset="-122"/>
                <a:cs typeface="Arial" panose="020B0604020202020204" pitchFamily="34" charset="0"/>
              </a:rPr>
              <a:t> Enable your pro developers to build and share UI components to eliminate duplication and inefficiencies, lower maintenance, and create a consistent look and feel for apps across your organization.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Go with a platform you can trust.</a:t>
            </a:r>
            <a:r>
              <a:rPr lang="en-US" sz="1800" dirty="0">
                <a:effectLst/>
                <a:latin typeface="Segoe UI" panose="020B0502040204020203" pitchFamily="34" charset="0"/>
                <a:ea typeface="DengXian" panose="02010600030101010101" pitchFamily="2" charset="-122"/>
                <a:cs typeface="Arial" panose="020B0604020202020204" pitchFamily="34" charset="0"/>
              </a:rPr>
              <a:t> Get enterprise reliability via 100+ Azure data centers, Microsoft’s global network edge and a 99.9% financially backed uptime guarantee.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Meet your compliance needs.</a:t>
            </a:r>
            <a:r>
              <a:rPr lang="en-US" sz="1800" dirty="0">
                <a:effectLst/>
                <a:latin typeface="Segoe UI" panose="020B0502040204020203" pitchFamily="34" charset="0"/>
                <a:ea typeface="Times New Roman" panose="02020603050405020304" pitchFamily="18" charset="0"/>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Power Apps has over 90 compliance certifications, more then any other low code data platform, including ISO 27001, </a:t>
            </a:r>
            <a:r>
              <a:rPr lang="en-US" sz="1800" dirty="0" err="1">
                <a:effectLst/>
                <a:latin typeface="Segoe UI" panose="020B0502040204020203" pitchFamily="34" charset="0"/>
                <a:ea typeface="DengXian" panose="02010600030101010101" pitchFamily="2" charset="-122"/>
                <a:cs typeface="Arial" panose="020B0604020202020204" pitchFamily="34" charset="0"/>
              </a:rPr>
              <a:t>FedRamp</a:t>
            </a:r>
            <a:r>
              <a:rPr lang="en-US" sz="1800" dirty="0">
                <a:effectLst/>
                <a:latin typeface="Segoe UI" panose="020B0502040204020203" pitchFamily="34" charset="0"/>
                <a:ea typeface="DengXian" panose="02010600030101010101" pitchFamily="2" charset="-122"/>
                <a:cs typeface="Arial" panose="020B0604020202020204" pitchFamily="34" charset="0"/>
              </a:rPr>
              <a:t>, and EU model clauses.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Control your data flow.</a:t>
            </a:r>
            <a:r>
              <a:rPr lang="en-US" sz="1800" dirty="0">
                <a:effectLst/>
                <a:latin typeface="Segoe UI" panose="020B0502040204020203" pitchFamily="34" charset="0"/>
                <a:ea typeface="Times New Roman" panose="02020603050405020304" pitchFamily="18" charset="0"/>
                <a:cs typeface="Arial" panose="020B0604020202020204" pitchFamily="34" charset="0"/>
              </a:rPr>
              <a:t> Benefit from built-in information protection and usage analytics with full audit logs, data loss prevention policies and more.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Run with an industry leader.</a:t>
            </a:r>
            <a:r>
              <a:rPr lang="en-US" sz="1800" u="sng" dirty="0">
                <a:effectLst/>
                <a:latin typeface="Segoe UI" panose="020B0502040204020203" pitchFamily="34" charset="0"/>
                <a:ea typeface="DengXian" panose="02010600030101010101" pitchFamily="2" charset="-122"/>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Power Apps has been ranked as a leading low-code platform by both Gartner and Forrester.</a:t>
            </a:r>
            <a:r>
              <a:rPr lang="en-US" sz="1800" u="sng" dirty="0">
                <a:effectLst/>
                <a:latin typeface="Segoe UI" panose="020B0502040204020203" pitchFamily="34" charset="0"/>
                <a:ea typeface="DengXian" panose="02010600030101010101" pitchFamily="2" charset="-122"/>
                <a:cs typeface="Arial" panose="020B0604020202020204" pitchFamily="34" charset="0"/>
              </a:rPr>
              <a: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200" b="1" dirty="0">
                <a:effectLst/>
                <a:latin typeface="Segoe UI" panose="020B0502040204020203" pitchFamily="34" charset="0"/>
                <a:ea typeface="DengXian" panose="02010600030101010101" pitchFamily="2" charset="-122"/>
                <a:cs typeface="Arial" panose="020B0604020202020204" pitchFamily="34" charset="0"/>
              </a:rPr>
              <a:t>Simplify tasks with intuitive AI.</a:t>
            </a:r>
            <a:r>
              <a:rPr lang="en-US" sz="1200" dirty="0">
                <a:effectLst/>
                <a:latin typeface="Segoe UI" panose="020B0502040204020203" pitchFamily="34" charset="0"/>
                <a:ea typeface="DengXian" panose="02010600030101010101" pitchFamily="2" charset="-122"/>
                <a:cs typeface="Arial" panose="020B0604020202020204" pitchFamily="34" charset="0"/>
              </a:rPr>
              <a:t> Get straight to productivity with pre-built AI scenarios like text recognition (OCR). Or easily build, train, and publish your own AI models for solutions like image classification and language translation.</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200" b="1" dirty="0">
                <a:solidFill>
                  <a:srgbClr val="000000"/>
                </a:solidFill>
                <a:effectLst/>
                <a:latin typeface="Segoe UI" panose="020B0502040204020203" pitchFamily="34" charset="0"/>
                <a:ea typeface="Times New Roman" panose="02020603050405020304" pitchFamily="18" charset="0"/>
              </a:rPr>
              <a:t>Create powerful chatbots.</a:t>
            </a:r>
            <a:r>
              <a:rPr lang="en-US" sz="1200" dirty="0">
                <a:solidFill>
                  <a:srgbClr val="000000"/>
                </a:solidFill>
                <a:effectLst/>
                <a:latin typeface="Segoe UI" panose="020B0502040204020203" pitchFamily="34" charset="0"/>
                <a:ea typeface="Times New Roman" panose="02020603050405020304" pitchFamily="18" charset="0"/>
              </a:rPr>
              <a:t> Solve common customer and internal-facing issues automatically by designing chatbots using a guided, no-code graphical interface. </a:t>
            </a:r>
            <a:endParaRPr lang="en-US" sz="12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200" b="1" dirty="0">
                <a:solidFill>
                  <a:srgbClr val="000000"/>
                </a:solidFill>
                <a:effectLst/>
                <a:latin typeface="Segoe UI" panose="020B0502040204020203" pitchFamily="34" charset="0"/>
                <a:ea typeface="Times New Roman" panose="02020603050405020304" pitchFamily="18" charset="0"/>
              </a:rPr>
              <a:t>Streamline business process automation with RPA.</a:t>
            </a:r>
            <a:r>
              <a:rPr lang="en-US" sz="1200" dirty="0">
                <a:solidFill>
                  <a:srgbClr val="000000"/>
                </a:solidFill>
                <a:effectLst/>
                <a:latin typeface="Segoe UI" panose="020B0502040204020203" pitchFamily="34" charset="0"/>
                <a:ea typeface="Times New Roman" panose="02020603050405020304" pitchFamily="18" charset="0"/>
              </a:rPr>
              <a:t> Save time and effort with UI flows, a robotic process automation (RPA) capability. Automate mundane, rules-based tasks with point-and-click simplicity—whether the app is old or new, on-premises or in the cloud.</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600"/>
              </a:spcBef>
              <a:spcAft>
                <a:spcPts val="600"/>
              </a:spcAft>
            </a:pPr>
            <a:r>
              <a:rPr lang="en-US" sz="1200" b="1" dirty="0">
                <a:effectLst/>
                <a:latin typeface="Segoe UI" panose="020B0502040204020203" pitchFamily="34" charset="0"/>
                <a:ea typeface="DengXian" panose="02010600030101010101" pitchFamily="2" charset="-122"/>
                <a:cs typeface="Arial" panose="020B0604020202020204" pitchFamily="34" charset="0"/>
              </a:rPr>
              <a:t>Integrate interactive map capabilities. </a:t>
            </a:r>
            <a:r>
              <a:rPr lang="en-US" sz="1200" b="0" dirty="0">
                <a:effectLst/>
                <a:latin typeface="Segoe UI" panose="020B0502040204020203" pitchFamily="34" charset="0"/>
                <a:ea typeface="DengXian" panose="02010600030101010101" pitchFamily="2" charset="-122"/>
                <a:cs typeface="Arial" panose="020B0604020202020204" pitchFamily="34" charset="0"/>
              </a:rPr>
              <a:t>N</a:t>
            </a:r>
            <a:r>
              <a:rPr lang="en-US" sz="1200" b="0" dirty="0">
                <a:effectLst/>
                <a:latin typeface="Segoe UI" panose="020B0502040204020203" pitchFamily="34" charset="0"/>
                <a:ea typeface="Calibri" panose="020F0502020204030204" pitchFamily="34" charset="0"/>
                <a:cs typeface="Arial" panose="020B0604020202020204" pitchFamily="34" charset="0"/>
              </a:rPr>
              <a:t>ew geospatial features</a:t>
            </a:r>
            <a:r>
              <a:rPr lang="en-US" sz="1200" dirty="0">
                <a:effectLst/>
                <a:latin typeface="Segoe UI" panose="020B0502040204020203" pitchFamily="34" charset="0"/>
                <a:ea typeface="DengXian" panose="02010600030101010101" pitchFamily="2" charset="-122"/>
                <a:cs typeface="Arial" panose="020B0604020202020204" pitchFamily="34" charset="0"/>
              </a:rPr>
              <a:t> make it easy to integrate location-based capabilities, add</a:t>
            </a:r>
            <a:r>
              <a:rPr lang="en-US" sz="1200"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 interactive maps, map current location of user, get dynamic address suggestions as you type and more.</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200" b="1"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Add mixed reality experiences. </a:t>
            </a:r>
            <a:r>
              <a:rPr lang="en-US" sz="1200" dirty="0">
                <a:effectLst/>
                <a:latin typeface="Segoe UI" panose="020B0502040204020203" pitchFamily="34" charset="0"/>
                <a:ea typeface="DengXian" panose="02010600030101010101" pitchFamily="2" charset="-122"/>
                <a:cs typeface="Arial" panose="020B0604020202020204" pitchFamily="34" charset="0"/>
              </a:rPr>
              <a:t>Blend the physical word with the digital world using drag-and-drop components to communicate better with 3D models, check physical spaces against technical requirements, take measurements directly through an app, and more. </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6000"/>
              </a:lnSpc>
              <a:spcBef>
                <a:spcPts val="600"/>
              </a:spcBef>
              <a:spcAft>
                <a:spcPts val="600"/>
              </a:spcAft>
            </a:pPr>
            <a:r>
              <a:rPr lang="en-US" sz="1200" b="1" kern="0" dirty="0">
                <a:solidFill>
                  <a:srgbClr val="1A1A1F"/>
                </a:solidFill>
                <a:effectLst/>
                <a:latin typeface="Segoe UI" panose="020B0502040204020203" pitchFamily="34" charset="0"/>
                <a:ea typeface="DengXian Light" panose="02010600030101010101" pitchFamily="2" charset="-122"/>
                <a:cs typeface="Segoe UI" panose="020B0502040204020203" pitchFamily="34" charset="0"/>
              </a:rPr>
              <a:t>Develop low-code IoT solutions. </a:t>
            </a:r>
            <a:r>
              <a:rPr lang="en-US" sz="1200" b="0" kern="0" dirty="0">
                <a:solidFill>
                  <a:srgbClr val="1A1A1F"/>
                </a:solidFill>
                <a:effectLst/>
                <a:latin typeface="Segoe UI" panose="020B0502040204020203" pitchFamily="34" charset="0"/>
                <a:ea typeface="DengXian Light" panose="02010600030101010101" pitchFamily="2" charset="-122"/>
                <a:cs typeface="Segoe UI" panose="020B0502040204020203" pitchFamily="34" charset="0"/>
              </a:rPr>
              <a:t>U</a:t>
            </a:r>
            <a:r>
              <a:rPr lang="en-US" sz="1200" b="0" kern="0" dirty="0">
                <a:solidFill>
                  <a:srgbClr val="4C4C51"/>
                </a:solidFill>
                <a:effectLst/>
                <a:latin typeface="Segoe UI" panose="020B0502040204020203" pitchFamily="34" charset="0"/>
                <a:ea typeface="DengXian Light" panose="02010600030101010101" pitchFamily="2" charset="-122"/>
                <a:cs typeface="Segoe UI" panose="020B0502040204020203" pitchFamily="34" charset="0"/>
              </a:rPr>
              <a:t>se Azure to intake, process, analyze and store I</a:t>
            </a:r>
            <a:r>
              <a:rPr lang="en-US" sz="1200" b="0" kern="0" dirty="0">
                <a:solidFill>
                  <a:srgbClr val="4C4C51"/>
                </a:solidFill>
                <a:effectLst/>
                <a:latin typeface="Segoe UI" panose="020B0502040204020203" pitchFamily="34" charset="0"/>
                <a:ea typeface="DengXian Light" panose="02010600030101010101" pitchFamily="2" charset="-122"/>
                <a:cs typeface="Times New Roman" panose="02020603050405020304" pitchFamily="18" charset="0"/>
              </a:rPr>
              <a:t>oT</a:t>
            </a:r>
            <a:r>
              <a:rPr lang="en-US" sz="1200" b="0" kern="0" dirty="0">
                <a:solidFill>
                  <a:srgbClr val="4C4C51"/>
                </a:solidFill>
                <a:effectLst/>
                <a:latin typeface="Segoe UI" panose="020B0502040204020203" pitchFamily="34" charset="0"/>
                <a:ea typeface="DengXian Light" panose="02010600030101010101" pitchFamily="2" charset="-122"/>
                <a:cs typeface="Segoe UI" panose="020B0502040204020203" pitchFamily="34" charset="0"/>
              </a:rPr>
              <a:t> data, then visualize it in a Power App solution to provide instant insights into data.</a:t>
            </a:r>
            <a:endParaRPr lang="en-US" sz="1200" b="0" kern="0" dirty="0">
              <a:solidFill>
                <a:srgbClr val="7030A0"/>
              </a:solidFill>
              <a:effectLst/>
              <a:latin typeface="Segoe UI" panose="020B0502040204020203" pitchFamily="34" charset="0"/>
              <a:ea typeface="DengXian Light" panose="02010600030101010101" pitchFamily="2" charset="-122"/>
              <a:cs typeface="Times New Roman" panose="02020603050405020304" pitchFamily="18" charset="0"/>
            </a:endParaRPr>
          </a:p>
          <a:p>
            <a:pPr marL="0" marR="0">
              <a:lnSpc>
                <a:spcPct val="106000"/>
              </a:lnSpc>
              <a:spcBef>
                <a:spcPts val="600"/>
              </a:spcBef>
              <a:spcAft>
                <a:spcPts val="600"/>
              </a:spcAft>
            </a:pPr>
            <a:r>
              <a:rPr lang="en-US" sz="1200" b="0" kern="0" dirty="0">
                <a:solidFill>
                  <a:srgbClr val="171717"/>
                </a:solidFill>
                <a:effectLst/>
                <a:latin typeface="Segoe UI" panose="020B0502040204020203" pitchFamily="34" charset="0"/>
                <a:ea typeface="DengXian Light" panose="02010600030101010101" pitchFamily="2" charset="-122"/>
                <a:cs typeface="Segoe UI" panose="020B0502040204020203" pitchFamily="34" charset="0"/>
              </a:rPr>
              <a:t>Provide secure, external access to data. Create no-code, responsive websites with Power Apps portals to allow anyone inside or outside your organization to sign in, create and view data securely, or browse content anonymously.</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 Platform is a unified platform of low-code tools </a:t>
            </a:r>
            <a:r>
              <a:rPr lang="en-US" sz="900" b="0" spc="-5" dirty="0">
                <a:solidFill>
                  <a:srgbClr val="000002"/>
                </a:solidFill>
                <a:cs typeface="Segoe UI Light"/>
              </a:rPr>
              <a:t>that spans Office </a:t>
            </a:r>
            <a:r>
              <a:rPr lang="en-US" sz="900" b="0" dirty="0">
                <a:solidFill>
                  <a:srgbClr val="000002"/>
                </a:solidFill>
                <a:cs typeface="Segoe UI Light"/>
              </a:rPr>
              <a:t>365, </a:t>
            </a:r>
            <a:r>
              <a:rPr lang="en-US" sz="900" b="0" spc="-5" dirty="0">
                <a:solidFill>
                  <a:srgbClr val="000002"/>
                </a:solidFill>
                <a:cs typeface="Segoe UI Light"/>
              </a:rPr>
              <a:t>Azure, </a:t>
            </a:r>
            <a:r>
              <a:rPr lang="en-US" sz="900" b="0" dirty="0">
                <a:solidFill>
                  <a:srgbClr val="000002"/>
                </a:solidFill>
                <a:cs typeface="Segoe UI Light"/>
              </a:rPr>
              <a:t>Dynamics 365, and </a:t>
            </a:r>
            <a:r>
              <a:rPr lang="en-US" sz="900" b="0" spc="-5" dirty="0">
                <a:solidFill>
                  <a:srgbClr val="000002"/>
                </a:solidFill>
                <a:cs typeface="Segoe UI Light"/>
              </a:rPr>
              <a:t>standalone applications helps you a</a:t>
            </a:r>
            <a:r>
              <a:rPr lang="en-US" sz="900" spc="0" dirty="0"/>
              <a:t>nalyze data, build solutions, automate processes, and create virtual agents to transform your business</a:t>
            </a:r>
            <a:r>
              <a:rPr lang="en-US" sz="900" i="0" spc="0" dirty="0"/>
              <a:t>. Power Platform is a rapid application development platform that enables citizen developers with limited coding abilities to innovate and build new solutions faster in an environment and user experience that feels like PowerPoint and Excel.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i="1"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spc="0" dirty="0"/>
              <a:t>Additionally, Power Platform is a rapid application development and extensibility framework for professional developers. For the professional developer, Power Platform is the rapid application development platform and extensibility platform of choice because it</a:t>
            </a:r>
            <a:r>
              <a:rPr lang="en-US" sz="900" spc="0" dirty="0"/>
              <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0" dirty="0"/>
              <a:t>Power Platform is a transformative solution because it enables all kinds of developers and employees to collaborate and build solutions – whether no code, low code, or code first.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latin typeface="Segoe UI Light" pitchFamily="34" charset="0"/>
                <a:ea typeface="+mn-ea"/>
                <a:cs typeface="+mn-cs"/>
              </a:rPr>
              <a:t>focus on how Power Apps is for everyone</a:t>
            </a:r>
          </a:p>
          <a:p>
            <a:endParaRPr lang="en-GB"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39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9/13/22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8503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sv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6.sv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9246694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Emphasized 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normAutofit/>
          </a:bodyPr>
          <a:lstStyle>
            <a:lvl1pPr algn="ctr">
              <a:defRPr sz="2800">
                <a:gradFill>
                  <a:gsLst>
                    <a:gs pos="0">
                      <a:schemeClr val="accent4">
                        <a:lumMod val="60000"/>
                        <a:lumOff val="40000"/>
                      </a:schemeClr>
                    </a:gs>
                    <a:gs pos="100000">
                      <a:schemeClr val="accent5">
                        <a:lumMod val="60000"/>
                        <a:lumOff val="40000"/>
                      </a:schemeClr>
                    </a:gs>
                  </a:gsLst>
                  <a:lin ang="5400000" scaled="1"/>
                </a:gradFill>
                <a:latin typeface="+mj-lt"/>
              </a:defRPr>
            </a:lvl1pPr>
          </a:lstStyle>
          <a:p>
            <a:r>
              <a:rPr lang="en-US"/>
              <a:t>Click to edit Master title style</a:t>
            </a:r>
          </a:p>
        </p:txBody>
      </p:sp>
    </p:spTree>
    <p:extLst>
      <p:ext uri="{BB962C8B-B14F-4D97-AF65-F5344CB8AC3E}">
        <p14:creationId xmlns:p14="http://schemas.microsoft.com/office/powerpoint/2010/main" val="334791446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b="0" i="0">
                <a:latin typeface="Segoe UI Light" panose="020B0502040204020203" pitchFamily="34" charset="0"/>
              </a:defRPr>
            </a:lvl1pPr>
          </a:lstStyle>
          <a:p>
            <a:r>
              <a:rPr lang="en-US" noProof="0" dirty="0"/>
              <a:t>Click to edit Master 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a:defRPr sz="2400" b="0" i="0">
                <a:latin typeface="Segoe UI Light" panose="020B0502040204020203" pitchFamily="34" charset="0"/>
              </a:defRPr>
            </a:lvl1pPr>
            <a:lvl2pPr>
              <a:defRPr b="0" i="0">
                <a:latin typeface="Segoe UI Light" panose="020B0502040204020203" pitchFamily="34" charset="0"/>
              </a:defRPr>
            </a:lvl2pPr>
            <a:lvl3pPr>
              <a:defRPr b="0" i="0">
                <a:latin typeface="Segoe UI Light" panose="020B0502040204020203" pitchFamily="34" charset="0"/>
              </a:defRPr>
            </a:lvl3pPr>
            <a:lvl4pPr>
              <a:defRPr b="0" i="0">
                <a:latin typeface="Segoe UI Light" panose="020B0502040204020203" pitchFamily="34" charset="0"/>
              </a:defRPr>
            </a:lvl4pPr>
            <a:lvl5pPr>
              <a:defRPr b="0" i="0">
                <a:latin typeface="Segoe UI Light" panose="020B0502040204020203" pitchFamily="34"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Tree>
    <p:extLst>
      <p:ext uri="{BB962C8B-B14F-4D97-AF65-F5344CB8AC3E}">
        <p14:creationId xmlns:p14="http://schemas.microsoft.com/office/powerpoint/2010/main" val="2587677127"/>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5831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96860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2349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88064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56459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85959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43760"/>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48112618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724121"/>
          </a:xfrm>
        </p:spPr>
        <p:txBody>
          <a:bodyPr lIns="393192" bIns="91440"/>
          <a:lstStyle>
            <a:lvl1pPr marL="0" indent="0">
              <a:buNone/>
              <a:defRPr>
                <a:solidFill>
                  <a:schemeClr val="accent5"/>
                </a:solidFill>
              </a:defRPr>
            </a:lvl1pPr>
            <a:lvl2pPr marL="457025"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251890068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7740822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7" y="228602"/>
            <a:ext cx="11296417"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7" y="1444752"/>
            <a:ext cx="11296417" cy="2235983"/>
          </a:xfrm>
        </p:spPr>
        <p:txBody>
          <a:bodyPr/>
          <a:lstStyle>
            <a:lvl1pPr>
              <a:lnSpc>
                <a:spcPct val="100000"/>
              </a:lnSpc>
              <a:spcBef>
                <a:spcPts val="1800"/>
              </a:spcBef>
              <a:defRPr/>
            </a:lvl1pPr>
            <a:lvl2pPr marL="1145982" indent="-393634" defTabSz="1250741">
              <a:lnSpc>
                <a:spcPct val="100000"/>
              </a:lnSpc>
              <a:spcBef>
                <a:spcPts val="600"/>
              </a:spcBef>
              <a:defRPr/>
            </a:lvl2pPr>
            <a:lvl3pPr marL="1661835" indent="-344430">
              <a:lnSpc>
                <a:spcPct val="100000"/>
              </a:lnSpc>
              <a:defRPr/>
            </a:lvl3pPr>
            <a:lvl4pPr marL="2118959" indent="-344430">
              <a:lnSpc>
                <a:spcPct val="100000"/>
              </a:lnSpc>
              <a:defRPr/>
            </a:lvl4pPr>
            <a:lvl5pPr marL="2574494" indent="-334907">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97282"/>
      </p:ext>
    </p:extLst>
  </p:cSld>
  <p:clrMapOvr>
    <a:masterClrMapping/>
  </p:clrMapOvr>
  <p:transition spd="slow">
    <p:push/>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BF06C1E-BDCA-49C1-AFDC-7A85ACE307FF}"/>
              </a:ext>
            </a:extLst>
          </p:cNvPr>
          <p:cNvSpPr>
            <a:spLocks noGrp="1"/>
          </p:cNvSpPr>
          <p:nvPr>
            <p:ph type="body" sz="quarter" idx="10"/>
          </p:nvPr>
        </p:nvSpPr>
        <p:spPr>
          <a:xfrm>
            <a:off x="455995" y="1001876"/>
            <a:ext cx="11306469" cy="456215"/>
          </a:xfrm>
        </p:spPr>
        <p:txBody>
          <a:bodyPr/>
          <a:lstStyle>
            <a:lvl1pPr>
              <a:defRPr lang="en-US" sz="1961" kern="1200" dirty="0" smtClean="0">
                <a:solidFill>
                  <a:schemeClr val="tx2"/>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68817404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517064"/>
          </a:xfrm>
        </p:spPr>
        <p:txBody>
          <a:bodyPr/>
          <a:lstStyle>
            <a:lvl1pPr>
              <a:defRPr sz="3733"/>
            </a:lvl1pPr>
          </a:lstStyle>
          <a:p>
            <a:r>
              <a:rPr lang="en-US"/>
              <a:t>Click to edit Master title style</a:t>
            </a:r>
          </a:p>
        </p:txBody>
      </p:sp>
      <p:sp>
        <p:nvSpPr>
          <p:cNvPr id="3" name="Content Placeholder 2"/>
          <p:cNvSpPr>
            <a:spLocks noGrp="1"/>
          </p:cNvSpPr>
          <p:nvPr>
            <p:ph idx="1"/>
          </p:nvPr>
        </p:nvSpPr>
        <p:spPr>
          <a:xfrm>
            <a:off x="489077" y="1124744"/>
            <a:ext cx="11296417" cy="2099936"/>
          </a:xfrm>
        </p:spPr>
        <p:txBody>
          <a:bodyPr/>
          <a:lstStyle>
            <a:lvl1pPr marL="685686" indent="-685686">
              <a:lnSpc>
                <a:spcPct val="100000"/>
              </a:lnSpc>
              <a:spcBef>
                <a:spcPts val="1600"/>
              </a:spcBef>
              <a:buClr>
                <a:schemeClr val="tx1"/>
              </a:buClr>
              <a:buFont typeface="Wingdings" panose="05000000000000000000" pitchFamily="2" charset="2"/>
              <a:buChar char="§"/>
              <a:defRPr sz="3200"/>
            </a:lvl1pPr>
            <a:lvl2pPr marL="1527977" indent="-524846" defTabSz="1667654">
              <a:lnSpc>
                <a:spcPct val="100000"/>
              </a:lnSpc>
              <a:spcBef>
                <a:spcPts val="400"/>
              </a:spcBef>
              <a:buFont typeface="Wingdings" panose="05000000000000000000" pitchFamily="2" charset="2"/>
              <a:buChar char="§"/>
              <a:defRPr/>
            </a:lvl2pPr>
            <a:lvl3pPr marL="2215779" indent="-459240">
              <a:lnSpc>
                <a:spcPct val="100000"/>
              </a:lnSpc>
              <a:buFont typeface="Wingdings" panose="05000000000000000000" pitchFamily="2" charset="2"/>
              <a:buChar char="§"/>
              <a:defRPr/>
            </a:lvl3pPr>
            <a:lvl4pPr marL="2825278" indent="-459240">
              <a:lnSpc>
                <a:spcPct val="100000"/>
              </a:lnSpc>
              <a:buFont typeface="Wingdings" panose="05000000000000000000" pitchFamily="2" charset="2"/>
              <a:buChar char="§"/>
              <a:defRPr/>
            </a:lvl4pPr>
            <a:lvl5pPr marL="3432659" indent="-446542">
              <a:lnSpc>
                <a:spcPct val="100000"/>
              </a:lnSpc>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705177"/>
      </p:ext>
    </p:extLst>
  </p:cSld>
  <p:clrMapOvr>
    <a:masterClrMapping/>
  </p:clrMapOvr>
  <p:transition spd="slow">
    <p:push/>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80183215"/>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41149367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5729326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9584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8306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09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950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867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5820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995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2138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88395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1511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08070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65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7717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9877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8483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9/13/22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42079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Arial" charset="0"/>
              </a:rPr>
              <a:t>© 2022 Microsoft </a:t>
            </a:r>
          </a:p>
          <a:p>
            <a:pPr algn="l" defTabSz="913795" eaLnBrk="0" hangingPunct="0">
              <a:spcAft>
                <a:spcPts val="800"/>
              </a:spcAft>
            </a:pPr>
            <a:r>
              <a:rPr lang="en-US" sz="900" dirty="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Arial" charset="0"/>
              </a:rPr>
            </a:br>
            <a:r>
              <a:rPr lang="en-US" sz="900" dirty="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89626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97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58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667488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931347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482800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15432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816275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6462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717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871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00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45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738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73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8314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96282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6214906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6630047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2203329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3012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4815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918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3065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69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290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2703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037787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203212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2417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204639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2351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9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1481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5199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3483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4756000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205394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21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9279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1099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945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24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03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058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7908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58911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6924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6233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02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850485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2912688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15446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58320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493569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84334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0221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8383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2092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80879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21951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1775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97377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7866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336805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0015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5120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53836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06569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49642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7884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48289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2625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5292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410135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5275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17136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9822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image" Target="../media/image1.emf"/><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image" Target="../media/image22.png"/><Relationship Id="rId2" Type="http://schemas.openxmlformats.org/officeDocument/2006/relationships/slideLayout" Target="../slideLayouts/slideLayout118.xml"/><Relationship Id="rId16" Type="http://schemas.openxmlformats.org/officeDocument/2006/relationships/theme" Target="../theme/theme2.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theme" Target="../theme/theme3.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image" Target="../media/image24.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7.xml"/><Relationship Id="rId21" Type="http://schemas.openxmlformats.org/officeDocument/2006/relationships/slideLayout" Target="../slideLayouts/slideLayout172.xml"/><Relationship Id="rId42" Type="http://schemas.openxmlformats.org/officeDocument/2006/relationships/slideLayout" Target="../slideLayouts/slideLayout193.xml"/><Relationship Id="rId47" Type="http://schemas.openxmlformats.org/officeDocument/2006/relationships/slideLayout" Target="../slideLayouts/slideLayout198.xml"/><Relationship Id="rId63" Type="http://schemas.openxmlformats.org/officeDocument/2006/relationships/slideLayout" Target="../slideLayouts/slideLayout214.xml"/><Relationship Id="rId68" Type="http://schemas.openxmlformats.org/officeDocument/2006/relationships/slideLayout" Target="../slideLayouts/slideLayout219.xml"/><Relationship Id="rId16" Type="http://schemas.openxmlformats.org/officeDocument/2006/relationships/slideLayout" Target="../slideLayouts/slideLayout167.xml"/><Relationship Id="rId11" Type="http://schemas.openxmlformats.org/officeDocument/2006/relationships/slideLayout" Target="../slideLayouts/slideLayout162.xml"/><Relationship Id="rId24" Type="http://schemas.openxmlformats.org/officeDocument/2006/relationships/slideLayout" Target="../slideLayouts/slideLayout175.xml"/><Relationship Id="rId32" Type="http://schemas.openxmlformats.org/officeDocument/2006/relationships/slideLayout" Target="../slideLayouts/slideLayout183.xml"/><Relationship Id="rId37" Type="http://schemas.openxmlformats.org/officeDocument/2006/relationships/slideLayout" Target="../slideLayouts/slideLayout188.xml"/><Relationship Id="rId40" Type="http://schemas.openxmlformats.org/officeDocument/2006/relationships/slideLayout" Target="../slideLayouts/slideLayout191.xml"/><Relationship Id="rId45" Type="http://schemas.openxmlformats.org/officeDocument/2006/relationships/slideLayout" Target="../slideLayouts/slideLayout196.xml"/><Relationship Id="rId53" Type="http://schemas.openxmlformats.org/officeDocument/2006/relationships/slideLayout" Target="../slideLayouts/slideLayout204.xml"/><Relationship Id="rId58" Type="http://schemas.openxmlformats.org/officeDocument/2006/relationships/slideLayout" Target="../slideLayouts/slideLayout209.xml"/><Relationship Id="rId66" Type="http://schemas.openxmlformats.org/officeDocument/2006/relationships/slideLayout" Target="../slideLayouts/slideLayout217.xml"/><Relationship Id="rId74" Type="http://schemas.openxmlformats.org/officeDocument/2006/relationships/slideLayout" Target="../slideLayouts/slideLayout225.xml"/><Relationship Id="rId5" Type="http://schemas.openxmlformats.org/officeDocument/2006/relationships/slideLayout" Target="../slideLayouts/slideLayout156.xml"/><Relationship Id="rId61" Type="http://schemas.openxmlformats.org/officeDocument/2006/relationships/slideLayout" Target="../slideLayouts/slideLayout212.xml"/><Relationship Id="rId19" Type="http://schemas.openxmlformats.org/officeDocument/2006/relationships/slideLayout" Target="../slideLayouts/slideLayout170.xml"/><Relationship Id="rId14" Type="http://schemas.openxmlformats.org/officeDocument/2006/relationships/slideLayout" Target="../slideLayouts/slideLayout165.xml"/><Relationship Id="rId22" Type="http://schemas.openxmlformats.org/officeDocument/2006/relationships/slideLayout" Target="../slideLayouts/slideLayout173.xml"/><Relationship Id="rId27" Type="http://schemas.openxmlformats.org/officeDocument/2006/relationships/slideLayout" Target="../slideLayouts/slideLayout178.xml"/><Relationship Id="rId30" Type="http://schemas.openxmlformats.org/officeDocument/2006/relationships/slideLayout" Target="../slideLayouts/slideLayout181.xml"/><Relationship Id="rId35" Type="http://schemas.openxmlformats.org/officeDocument/2006/relationships/slideLayout" Target="../slideLayouts/slideLayout186.xml"/><Relationship Id="rId43" Type="http://schemas.openxmlformats.org/officeDocument/2006/relationships/slideLayout" Target="../slideLayouts/slideLayout194.xml"/><Relationship Id="rId48" Type="http://schemas.openxmlformats.org/officeDocument/2006/relationships/slideLayout" Target="../slideLayouts/slideLayout199.xml"/><Relationship Id="rId56" Type="http://schemas.openxmlformats.org/officeDocument/2006/relationships/slideLayout" Target="../slideLayouts/slideLayout207.xml"/><Relationship Id="rId64" Type="http://schemas.openxmlformats.org/officeDocument/2006/relationships/slideLayout" Target="../slideLayouts/slideLayout215.xml"/><Relationship Id="rId69" Type="http://schemas.openxmlformats.org/officeDocument/2006/relationships/slideLayout" Target="../slideLayouts/slideLayout220.xml"/><Relationship Id="rId77" Type="http://schemas.openxmlformats.org/officeDocument/2006/relationships/image" Target="../media/image30.svg"/><Relationship Id="rId8" Type="http://schemas.openxmlformats.org/officeDocument/2006/relationships/slideLayout" Target="../slideLayouts/slideLayout159.xml"/><Relationship Id="rId51" Type="http://schemas.openxmlformats.org/officeDocument/2006/relationships/slideLayout" Target="../slideLayouts/slideLayout202.xml"/><Relationship Id="rId72" Type="http://schemas.openxmlformats.org/officeDocument/2006/relationships/slideLayout" Target="../slideLayouts/slideLayout223.xml"/><Relationship Id="rId3" Type="http://schemas.openxmlformats.org/officeDocument/2006/relationships/slideLayout" Target="../slideLayouts/slideLayout154.xml"/><Relationship Id="rId12" Type="http://schemas.openxmlformats.org/officeDocument/2006/relationships/slideLayout" Target="../slideLayouts/slideLayout163.xml"/><Relationship Id="rId17" Type="http://schemas.openxmlformats.org/officeDocument/2006/relationships/slideLayout" Target="../slideLayouts/slideLayout168.xml"/><Relationship Id="rId25" Type="http://schemas.openxmlformats.org/officeDocument/2006/relationships/slideLayout" Target="../slideLayouts/slideLayout176.xml"/><Relationship Id="rId33" Type="http://schemas.openxmlformats.org/officeDocument/2006/relationships/slideLayout" Target="../slideLayouts/slideLayout184.xml"/><Relationship Id="rId38" Type="http://schemas.openxmlformats.org/officeDocument/2006/relationships/slideLayout" Target="../slideLayouts/slideLayout189.xml"/><Relationship Id="rId46" Type="http://schemas.openxmlformats.org/officeDocument/2006/relationships/slideLayout" Target="../slideLayouts/slideLayout197.xml"/><Relationship Id="rId59" Type="http://schemas.openxmlformats.org/officeDocument/2006/relationships/slideLayout" Target="../slideLayouts/slideLayout210.xml"/><Relationship Id="rId67" Type="http://schemas.openxmlformats.org/officeDocument/2006/relationships/slideLayout" Target="../slideLayouts/slideLayout218.xml"/><Relationship Id="rId20" Type="http://schemas.openxmlformats.org/officeDocument/2006/relationships/slideLayout" Target="../slideLayouts/slideLayout171.xml"/><Relationship Id="rId41" Type="http://schemas.openxmlformats.org/officeDocument/2006/relationships/slideLayout" Target="../slideLayouts/slideLayout192.xml"/><Relationship Id="rId54" Type="http://schemas.openxmlformats.org/officeDocument/2006/relationships/slideLayout" Target="../slideLayouts/slideLayout205.xml"/><Relationship Id="rId62" Type="http://schemas.openxmlformats.org/officeDocument/2006/relationships/slideLayout" Target="../slideLayouts/slideLayout213.xml"/><Relationship Id="rId70" Type="http://schemas.openxmlformats.org/officeDocument/2006/relationships/slideLayout" Target="../slideLayouts/slideLayout221.xml"/><Relationship Id="rId75" Type="http://schemas.openxmlformats.org/officeDocument/2006/relationships/theme" Target="../theme/theme4.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5" Type="http://schemas.openxmlformats.org/officeDocument/2006/relationships/slideLayout" Target="../slideLayouts/slideLayout166.xml"/><Relationship Id="rId23" Type="http://schemas.openxmlformats.org/officeDocument/2006/relationships/slideLayout" Target="../slideLayouts/slideLayout174.xml"/><Relationship Id="rId28" Type="http://schemas.openxmlformats.org/officeDocument/2006/relationships/slideLayout" Target="../slideLayouts/slideLayout179.xml"/><Relationship Id="rId36" Type="http://schemas.openxmlformats.org/officeDocument/2006/relationships/slideLayout" Target="../slideLayouts/slideLayout187.xml"/><Relationship Id="rId49" Type="http://schemas.openxmlformats.org/officeDocument/2006/relationships/slideLayout" Target="../slideLayouts/slideLayout200.xml"/><Relationship Id="rId57" Type="http://schemas.openxmlformats.org/officeDocument/2006/relationships/slideLayout" Target="../slideLayouts/slideLayout208.xml"/><Relationship Id="rId10" Type="http://schemas.openxmlformats.org/officeDocument/2006/relationships/slideLayout" Target="../slideLayouts/slideLayout161.xml"/><Relationship Id="rId31" Type="http://schemas.openxmlformats.org/officeDocument/2006/relationships/slideLayout" Target="../slideLayouts/slideLayout182.xml"/><Relationship Id="rId44" Type="http://schemas.openxmlformats.org/officeDocument/2006/relationships/slideLayout" Target="../slideLayouts/slideLayout195.xml"/><Relationship Id="rId52" Type="http://schemas.openxmlformats.org/officeDocument/2006/relationships/slideLayout" Target="../slideLayouts/slideLayout203.xml"/><Relationship Id="rId60" Type="http://schemas.openxmlformats.org/officeDocument/2006/relationships/slideLayout" Target="../slideLayouts/slideLayout211.xml"/><Relationship Id="rId65" Type="http://schemas.openxmlformats.org/officeDocument/2006/relationships/slideLayout" Target="../slideLayouts/slideLayout216.xml"/><Relationship Id="rId73" Type="http://schemas.openxmlformats.org/officeDocument/2006/relationships/slideLayout" Target="../slideLayouts/slideLayout224.xml"/><Relationship Id="rId78" Type="http://schemas.openxmlformats.org/officeDocument/2006/relationships/image" Target="../media/image31.emf"/><Relationship Id="rId4" Type="http://schemas.openxmlformats.org/officeDocument/2006/relationships/slideLayout" Target="../slideLayouts/slideLayout155.xml"/><Relationship Id="rId9" Type="http://schemas.openxmlformats.org/officeDocument/2006/relationships/slideLayout" Target="../slideLayouts/slideLayout160.xml"/><Relationship Id="rId13" Type="http://schemas.openxmlformats.org/officeDocument/2006/relationships/slideLayout" Target="../slideLayouts/slideLayout164.xml"/><Relationship Id="rId18" Type="http://schemas.openxmlformats.org/officeDocument/2006/relationships/slideLayout" Target="../slideLayouts/slideLayout169.xml"/><Relationship Id="rId39" Type="http://schemas.openxmlformats.org/officeDocument/2006/relationships/slideLayout" Target="../slideLayouts/slideLayout190.xml"/><Relationship Id="rId34" Type="http://schemas.openxmlformats.org/officeDocument/2006/relationships/slideLayout" Target="../slideLayouts/slideLayout185.xml"/><Relationship Id="rId50" Type="http://schemas.openxmlformats.org/officeDocument/2006/relationships/slideLayout" Target="../slideLayouts/slideLayout201.xml"/><Relationship Id="rId55" Type="http://schemas.openxmlformats.org/officeDocument/2006/relationships/slideLayout" Target="../slideLayouts/slideLayout206.xml"/><Relationship Id="rId76" Type="http://schemas.openxmlformats.org/officeDocument/2006/relationships/image" Target="../media/image29.png"/><Relationship Id="rId7" Type="http://schemas.openxmlformats.org/officeDocument/2006/relationships/slideLayout" Target="../slideLayouts/slideLayout158.xml"/><Relationship Id="rId71" Type="http://schemas.openxmlformats.org/officeDocument/2006/relationships/slideLayout" Target="../slideLayouts/slideLayout222.xml"/><Relationship Id="rId2" Type="http://schemas.openxmlformats.org/officeDocument/2006/relationships/slideLayout" Target="../slideLayouts/slideLayout153.xml"/><Relationship Id="rId29"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8"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09" r:id="rId114"/>
    <p:sldLayoutId id="2147485510" r:id="rId115"/>
    <p:sldLayoutId id="2147485511" r:id="rId1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71744235"/>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9028878"/>
      </p:ext>
    </p:extLst>
  </p:cSld>
  <p:clrMap bg1="lt1" tx1="dk1" bg2="lt2" tx2="dk2" accent1="accent1" accent2="accent2" accent3="accent3" accent4="accent4" accent5="accent5" accent6="accent6" hlink="hlink" folHlink="folHlink"/>
  <p:sldLayoutIdLst>
    <p:sldLayoutId id="2147485414" r:id="rId1"/>
    <p:sldLayoutId id="2147485415" r:id="rId2"/>
    <p:sldLayoutId id="2147485416" r:id="rId3"/>
    <p:sldLayoutId id="2147485417" r:id="rId4"/>
    <p:sldLayoutId id="2147485418" r:id="rId5"/>
    <p:sldLayoutId id="2147485419" r:id="rId6"/>
    <p:sldLayoutId id="2147485420" r:id="rId7"/>
    <p:sldLayoutId id="2147485421" r:id="rId8"/>
    <p:sldLayoutId id="2147485422" r:id="rId9"/>
    <p:sldLayoutId id="2147485423" r:id="rId10"/>
    <p:sldLayoutId id="2147485424" r:id="rId11"/>
    <p:sldLayoutId id="2147485425" r:id="rId12"/>
    <p:sldLayoutId id="2147485426" r:id="rId13"/>
    <p:sldLayoutId id="2147485427" r:id="rId14"/>
    <p:sldLayoutId id="2147485428" r:id="rId15"/>
    <p:sldLayoutId id="2147485429" r:id="rId16"/>
    <p:sldLayoutId id="2147485430" r:id="rId17"/>
    <p:sldLayoutId id="2147485431" r:id="rId18"/>
    <p:sldLayoutId id="2147485432" r:id="rId19"/>
    <p:sldLayoutId id="2147485433" r:id="rId20"/>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print">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446073305"/>
      </p:ext>
    </p:extLst>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38" r:id="rId4"/>
    <p:sldLayoutId id="2147485439" r:id="rId5"/>
    <p:sldLayoutId id="2147485440" r:id="rId6"/>
    <p:sldLayoutId id="2147485441" r:id="rId7"/>
    <p:sldLayoutId id="2147485442" r:id="rId8"/>
    <p:sldLayoutId id="2147485443" r:id="rId9"/>
    <p:sldLayoutId id="2147485444" r:id="rId10"/>
    <p:sldLayoutId id="2147485445" r:id="rId11"/>
    <p:sldLayoutId id="2147485446" r:id="rId12"/>
    <p:sldLayoutId id="2147485447" r:id="rId13"/>
    <p:sldLayoutId id="2147485448" r:id="rId14"/>
    <p:sldLayoutId id="2147485449" r:id="rId15"/>
    <p:sldLayoutId id="2147485450" r:id="rId16"/>
    <p:sldLayoutId id="2147485451" r:id="rId17"/>
    <p:sldLayoutId id="2147485452" r:id="rId18"/>
    <p:sldLayoutId id="2147485453" r:id="rId19"/>
    <p:sldLayoutId id="2147485454" r:id="rId20"/>
    <p:sldLayoutId id="2147485455" r:id="rId21"/>
    <p:sldLayoutId id="2147485456" r:id="rId22"/>
    <p:sldLayoutId id="2147485457" r:id="rId23"/>
    <p:sldLayoutId id="2147485458" r:id="rId24"/>
    <p:sldLayoutId id="2147485459" r:id="rId25"/>
    <p:sldLayoutId id="2147485460" r:id="rId26"/>
    <p:sldLayoutId id="2147485461" r:id="rId27"/>
    <p:sldLayoutId id="2147485462" r:id="rId28"/>
    <p:sldLayoutId id="2147485463" r:id="rId29"/>
    <p:sldLayoutId id="2147485464" r:id="rId30"/>
    <p:sldLayoutId id="2147485465" r:id="rId31"/>
    <p:sldLayoutId id="2147485466" r:id="rId32"/>
    <p:sldLayoutId id="2147485467" r:id="rId33"/>
    <p:sldLayoutId id="2147485468" r:id="rId34"/>
    <p:sldLayoutId id="2147485469" r:id="rId35"/>
    <p:sldLayoutId id="2147485470" r:id="rId36"/>
    <p:sldLayoutId id="2147485471" r:id="rId37"/>
    <p:sldLayoutId id="2147485472" r:id="rId38"/>
    <p:sldLayoutId id="2147485473" r:id="rId39"/>
    <p:sldLayoutId id="2147485474" r:id="rId40"/>
    <p:sldLayoutId id="2147485475" r:id="rId41"/>
    <p:sldLayoutId id="2147485476" r:id="rId42"/>
    <p:sldLayoutId id="2147485477" r:id="rId43"/>
    <p:sldLayoutId id="2147485478" r:id="rId44"/>
    <p:sldLayoutId id="2147485479" r:id="rId45"/>
    <p:sldLayoutId id="2147485480" r:id="rId46"/>
    <p:sldLayoutId id="2147485481" r:id="rId47"/>
    <p:sldLayoutId id="2147485482" r:id="rId48"/>
    <p:sldLayoutId id="2147485483" r:id="rId49"/>
    <p:sldLayoutId id="2147485484" r:id="rId50"/>
    <p:sldLayoutId id="2147485485" r:id="rId51"/>
    <p:sldLayoutId id="2147485486" r:id="rId52"/>
    <p:sldLayoutId id="2147485487" r:id="rId53"/>
    <p:sldLayoutId id="2147485488" r:id="rId54"/>
    <p:sldLayoutId id="2147485489" r:id="rId55"/>
    <p:sldLayoutId id="2147485490" r:id="rId56"/>
    <p:sldLayoutId id="2147485491" r:id="rId57"/>
    <p:sldLayoutId id="2147485492" r:id="rId58"/>
    <p:sldLayoutId id="2147485493" r:id="rId59"/>
    <p:sldLayoutId id="2147485494" r:id="rId60"/>
    <p:sldLayoutId id="2147485495" r:id="rId61"/>
    <p:sldLayoutId id="2147485496" r:id="rId62"/>
    <p:sldLayoutId id="2147485497" r:id="rId63"/>
    <p:sldLayoutId id="2147485498" r:id="rId64"/>
    <p:sldLayoutId id="2147485499" r:id="rId65"/>
    <p:sldLayoutId id="2147485500" r:id="rId66"/>
    <p:sldLayoutId id="2147485501" r:id="rId67"/>
    <p:sldLayoutId id="2147485502" r:id="rId68"/>
    <p:sldLayoutId id="2147485503" r:id="rId69"/>
    <p:sldLayoutId id="2147485504" r:id="rId70"/>
    <p:sldLayoutId id="2147485505" r:id="rId71"/>
    <p:sldLayoutId id="2147485506" r:id="rId72"/>
    <p:sldLayoutId id="2147485507" r:id="rId73"/>
    <p:sldLayoutId id="214748550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0.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19.xml"/><Relationship Id="rId6" Type="http://schemas.openxmlformats.org/officeDocument/2006/relationships/image" Target="../media/image66.png"/><Relationship Id="rId11" Type="http://schemas.openxmlformats.org/officeDocument/2006/relationships/image" Target="../media/image61.sv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30.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9.xml"/><Relationship Id="rId16" Type="http://schemas.openxmlformats.org/officeDocument/2006/relationships/image" Target="../media/image61.svg"/><Relationship Id="rId1" Type="http://schemas.openxmlformats.org/officeDocument/2006/relationships/slideLayout" Target="../slideLayouts/slideLayout13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2.sv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59.svg"/><Relationship Id="rId1" Type="http://schemas.openxmlformats.org/officeDocument/2006/relationships/slideLayout" Target="../slideLayouts/slideLayout1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2" Type="http://schemas.openxmlformats.org/officeDocument/2006/relationships/hyperlink" Target="https://aka.ms/mr-workshop-lab1"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aka.ms/mr-workshop-lab2" TargetMode="Externa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2.sv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71.png"/><Relationship Id="rId2" Type="http://schemas.openxmlformats.org/officeDocument/2006/relationships/notesSlide" Target="../notesSlides/notesSlide11.xml"/><Relationship Id="rId16" Type="http://schemas.openxmlformats.org/officeDocument/2006/relationships/image" Target="../media/image59.svg"/><Relationship Id="rId1" Type="http://schemas.openxmlformats.org/officeDocument/2006/relationships/slideLayout" Target="../slideLayouts/slideLayout1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15.xml"/></Relationships>
</file>

<file path=ppt/slides/_rels/slide2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2.xml"/><Relationship Id="rId7" Type="http://schemas.openxmlformats.org/officeDocument/2006/relationships/diagramColors" Target="../diagrams/colors1.xml"/><Relationship Id="rId2" Type="http://schemas.openxmlformats.org/officeDocument/2006/relationships/slideLayout" Target="../slideLayouts/slideLayout10.xml"/><Relationship Id="rId1" Type="http://schemas.openxmlformats.org/officeDocument/2006/relationships/tags" Target="../tags/tag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3.xml"/><Relationship Id="rId7" Type="http://schemas.openxmlformats.org/officeDocument/2006/relationships/diagramColors" Target="../diagrams/colors2.xml"/><Relationship Id="rId2" Type="http://schemas.openxmlformats.org/officeDocument/2006/relationships/slideLayout" Target="../slideLayouts/slideLayout10.xml"/><Relationship Id="rId1" Type="http://schemas.openxmlformats.org/officeDocument/2006/relationships/tags" Target="../tags/tag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0.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18" Type="http://schemas.openxmlformats.org/officeDocument/2006/relationships/image" Target="../media/image113.svg"/><Relationship Id="rId26" Type="http://schemas.openxmlformats.org/officeDocument/2006/relationships/image" Target="../media/image121.svg"/><Relationship Id="rId3" Type="http://schemas.openxmlformats.org/officeDocument/2006/relationships/image" Target="../media/image98.png"/><Relationship Id="rId21" Type="http://schemas.openxmlformats.org/officeDocument/2006/relationships/image" Target="../media/image116.png"/><Relationship Id="rId7" Type="http://schemas.openxmlformats.org/officeDocument/2006/relationships/image" Target="../media/image102.png"/><Relationship Id="rId12" Type="http://schemas.openxmlformats.org/officeDocument/2006/relationships/image" Target="../media/image107.svg"/><Relationship Id="rId17" Type="http://schemas.openxmlformats.org/officeDocument/2006/relationships/image" Target="../media/image112.png"/><Relationship Id="rId25" Type="http://schemas.openxmlformats.org/officeDocument/2006/relationships/image" Target="../media/image120.png"/><Relationship Id="rId2" Type="http://schemas.openxmlformats.org/officeDocument/2006/relationships/notesSlide" Target="../notesSlides/notesSlide14.xml"/><Relationship Id="rId16" Type="http://schemas.openxmlformats.org/officeDocument/2006/relationships/image" Target="../media/image111.svg"/><Relationship Id="rId20" Type="http://schemas.openxmlformats.org/officeDocument/2006/relationships/image" Target="../media/image115.svg"/><Relationship Id="rId29" Type="http://schemas.openxmlformats.org/officeDocument/2006/relationships/image" Target="../media/image124.png"/><Relationship Id="rId1" Type="http://schemas.openxmlformats.org/officeDocument/2006/relationships/slideLayout" Target="../slideLayouts/slideLayout10.xml"/><Relationship Id="rId6" Type="http://schemas.openxmlformats.org/officeDocument/2006/relationships/image" Target="../media/image101.svg"/><Relationship Id="rId11" Type="http://schemas.openxmlformats.org/officeDocument/2006/relationships/image" Target="../media/image106.png"/><Relationship Id="rId24" Type="http://schemas.openxmlformats.org/officeDocument/2006/relationships/image" Target="../media/image119.svg"/><Relationship Id="rId5" Type="http://schemas.openxmlformats.org/officeDocument/2006/relationships/image" Target="../media/image100.png"/><Relationship Id="rId15" Type="http://schemas.openxmlformats.org/officeDocument/2006/relationships/image" Target="../media/image110.png"/><Relationship Id="rId23" Type="http://schemas.openxmlformats.org/officeDocument/2006/relationships/image" Target="../media/image118.png"/><Relationship Id="rId28" Type="http://schemas.openxmlformats.org/officeDocument/2006/relationships/image" Target="../media/image123.svg"/><Relationship Id="rId10" Type="http://schemas.openxmlformats.org/officeDocument/2006/relationships/image" Target="../media/image105.svg"/><Relationship Id="rId19" Type="http://schemas.openxmlformats.org/officeDocument/2006/relationships/image" Target="../media/image114.pn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 Id="rId22" Type="http://schemas.openxmlformats.org/officeDocument/2006/relationships/image" Target="../media/image117.svg"/><Relationship Id="rId27" Type="http://schemas.openxmlformats.org/officeDocument/2006/relationships/image" Target="../media/image122.png"/><Relationship Id="rId30" Type="http://schemas.openxmlformats.org/officeDocument/2006/relationships/image" Target="../media/image12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2.xml.rels><?xml version="1.0" encoding="UTF-8" standalone="yes"?>
<Relationships xmlns="http://schemas.openxmlformats.org/package/2006/relationships"><Relationship Id="rId2" Type="http://schemas.openxmlformats.org/officeDocument/2006/relationships/hyperlink" Target="https://aka.ms/mr-workshop-lab3"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5.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hyperlink" Target="https://aka.ms/mr-workshop-lab4" TargetMode="Externa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38.xml.rels><?xml version="1.0" encoding="UTF-8" standalone="yes"?>
<Relationships xmlns="http://schemas.openxmlformats.org/package/2006/relationships"><Relationship Id="rId2" Type="http://schemas.openxmlformats.org/officeDocument/2006/relationships/hyperlink" Target="https://docs.microsoft.com/training/" TargetMode="Externa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s://aka.ms/powerplatformresources"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61.svg"/><Relationship Id="rId1" Type="http://schemas.openxmlformats.org/officeDocument/2006/relationships/slideLayout" Target="../slideLayouts/slideLayout13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svg"/></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6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Mixed Reality Workshop</a:t>
            </a:r>
          </a:p>
        </p:txBody>
      </p:sp>
      <p:sp>
        <p:nvSpPr>
          <p:cNvPr id="5" name="Text Placeholder 4"/>
          <p:cNvSpPr>
            <a:spLocks noGrp="1"/>
          </p:cNvSpPr>
          <p:nvPr>
            <p:ph type="body" sz="quarter" idx="12"/>
          </p:nvPr>
        </p:nvSpPr>
        <p:spPr>
          <a:xfrm>
            <a:off x="584200" y="3962400"/>
            <a:ext cx="9144000" cy="338554"/>
          </a:xfrm>
        </p:spPr>
        <p:txBody>
          <a:bodyPr/>
          <a:lstStyle/>
          <a:p>
            <a:r>
              <a:rPr lang="en-US" dirty="0"/>
              <a:t>Speaker name</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Take your apps to the next level </a:t>
            </a:r>
            <a:br>
              <a:rPr lang="en-US"/>
            </a:br>
            <a:r>
              <a:rPr lang="en-US" sz="2000"/>
              <a:t>Enable citizen developers to work directly with pro developers for more advanced solutions </a:t>
            </a:r>
          </a:p>
        </p:txBody>
      </p:sp>
      <p:cxnSp>
        <p:nvCxnSpPr>
          <p:cNvPr id="95" name="Straight Connector 94">
            <a:extLst>
              <a:ext uri="{FF2B5EF4-FFF2-40B4-BE49-F238E27FC236}">
                <a16:creationId xmlns:a16="http://schemas.microsoft.com/office/drawing/2014/main" id="{138D0E29-E578-44E3-A230-B3518C51FA93}"/>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96" name="Rectangle 95">
            <a:extLst>
              <a:ext uri="{FF2B5EF4-FFF2-40B4-BE49-F238E27FC236}">
                <a16:creationId xmlns:a16="http://schemas.microsoft.com/office/drawing/2014/main" id="{DE1B2AEF-0AA4-4312-951D-D2F227DDB875}"/>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103" name="Rectangle 102">
            <a:extLst>
              <a:ext uri="{FF2B5EF4-FFF2-40B4-BE49-F238E27FC236}">
                <a16:creationId xmlns:a16="http://schemas.microsoft.com/office/drawing/2014/main" id="{84182D10-9E50-4252-AA72-0D1075087611}"/>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Take your apps to the next level</a:t>
            </a:r>
          </a:p>
        </p:txBody>
      </p:sp>
      <p:grpSp>
        <p:nvGrpSpPr>
          <p:cNvPr id="104" name="Group 103">
            <a:extLst>
              <a:ext uri="{FF2B5EF4-FFF2-40B4-BE49-F238E27FC236}">
                <a16:creationId xmlns:a16="http://schemas.microsoft.com/office/drawing/2014/main" id="{45C04009-AD01-41BF-86FA-7CE3055166C0}"/>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chemeClr val="accent5"/>
          </a:solidFill>
        </p:grpSpPr>
        <p:sp>
          <p:nvSpPr>
            <p:cNvPr id="105" name="Freeform 1074">
              <a:extLst>
                <a:ext uri="{FF2B5EF4-FFF2-40B4-BE49-F238E27FC236}">
                  <a16:creationId xmlns:a16="http://schemas.microsoft.com/office/drawing/2014/main" id="{3D8A4C85-F22F-4E8D-B646-1677CA41EE8E}"/>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6" name="Freeform 1075">
              <a:extLst>
                <a:ext uri="{FF2B5EF4-FFF2-40B4-BE49-F238E27FC236}">
                  <a16:creationId xmlns:a16="http://schemas.microsoft.com/office/drawing/2014/main" id="{76372DA8-12CA-420C-A7A5-F441727C8DCF}"/>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7" name="Freeform 1076">
              <a:extLst>
                <a:ext uri="{FF2B5EF4-FFF2-40B4-BE49-F238E27FC236}">
                  <a16:creationId xmlns:a16="http://schemas.microsoft.com/office/drawing/2014/main" id="{821535A8-B8D9-4F10-8E7A-A9D34910482A}"/>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8" name="Freeform 1077">
              <a:extLst>
                <a:ext uri="{FF2B5EF4-FFF2-40B4-BE49-F238E27FC236}">
                  <a16:creationId xmlns:a16="http://schemas.microsoft.com/office/drawing/2014/main" id="{64520FDD-10C8-41EC-B26C-AC7F71EC2DF7}"/>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9" name="Freeform 1078">
              <a:extLst>
                <a:ext uri="{FF2B5EF4-FFF2-40B4-BE49-F238E27FC236}">
                  <a16:creationId xmlns:a16="http://schemas.microsoft.com/office/drawing/2014/main" id="{F7D217B7-0C6D-4A3A-A9A6-1AB2B0EE843E}"/>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0" name="Freeform 1079">
              <a:extLst>
                <a:ext uri="{FF2B5EF4-FFF2-40B4-BE49-F238E27FC236}">
                  <a16:creationId xmlns:a16="http://schemas.microsoft.com/office/drawing/2014/main" id="{B6C095DB-4929-41A6-929D-D7BD5E04AC2B}"/>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1" name="Freeform 1080">
              <a:extLst>
                <a:ext uri="{FF2B5EF4-FFF2-40B4-BE49-F238E27FC236}">
                  <a16:creationId xmlns:a16="http://schemas.microsoft.com/office/drawing/2014/main" id="{82505317-A498-486E-8F92-94FFA3D6AE74}"/>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2" name="Freeform 1081">
              <a:extLst>
                <a:ext uri="{FF2B5EF4-FFF2-40B4-BE49-F238E27FC236}">
                  <a16:creationId xmlns:a16="http://schemas.microsoft.com/office/drawing/2014/main" id="{B06234E6-372A-4DC0-AA02-FD59A8DC70B3}"/>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3" name="Freeform 1082">
              <a:extLst>
                <a:ext uri="{FF2B5EF4-FFF2-40B4-BE49-F238E27FC236}">
                  <a16:creationId xmlns:a16="http://schemas.microsoft.com/office/drawing/2014/main" id="{AB905A95-3AB9-4347-8C37-8F520754604D}"/>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4" name="Rectangle 113">
            <a:extLst>
              <a:ext uri="{FF2B5EF4-FFF2-40B4-BE49-F238E27FC236}">
                <a16:creationId xmlns:a16="http://schemas.microsoft.com/office/drawing/2014/main" id="{45B43E17-9C6A-45EC-BF6C-8132D56CEB9E}"/>
              </a:ext>
              <a:ext uri="{C183D7F6-B498-43B3-948B-1728B52AA6E4}">
                <adec:decorative xmlns:adec="http://schemas.microsoft.com/office/drawing/2017/decorative" val="1"/>
              </a:ext>
            </a:extLst>
          </p:cNvPr>
          <p:cNvSpPr/>
          <p:nvPr/>
        </p:nvSpPr>
        <p:spPr bwMode="auto">
          <a:xfrm>
            <a:off x="6348983" y="6205436"/>
            <a:ext cx="2531248"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Scale with confidence</a:t>
            </a:r>
          </a:p>
        </p:txBody>
      </p:sp>
      <p:grpSp>
        <p:nvGrpSpPr>
          <p:cNvPr id="115" name="Group 114">
            <a:extLst>
              <a:ext uri="{FF2B5EF4-FFF2-40B4-BE49-F238E27FC236}">
                <a16:creationId xmlns:a16="http://schemas.microsoft.com/office/drawing/2014/main" id="{C3C24A5B-3287-4D69-98B0-82DCCF928C79}"/>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16" name="Freeform 67">
              <a:extLst>
                <a:ext uri="{FF2B5EF4-FFF2-40B4-BE49-F238E27FC236}">
                  <a16:creationId xmlns:a16="http://schemas.microsoft.com/office/drawing/2014/main" id="{80857C38-3BA1-400B-BD0E-37ACF695E665}"/>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190B5082-A73F-4A00-93CF-0C2E3FBFFFED}"/>
                </a:ext>
              </a:extLst>
            </p:cNvPr>
            <p:cNvGrpSpPr/>
            <p:nvPr/>
          </p:nvGrpSpPr>
          <p:grpSpPr>
            <a:xfrm>
              <a:off x="11095854" y="679871"/>
              <a:ext cx="333714" cy="333714"/>
              <a:chOff x="11806839" y="1342316"/>
              <a:chExt cx="644094" cy="644094"/>
            </a:xfrm>
          </p:grpSpPr>
          <p:sp>
            <p:nvSpPr>
              <p:cNvPr id="118" name="Freeform 1086">
                <a:extLst>
                  <a:ext uri="{FF2B5EF4-FFF2-40B4-BE49-F238E27FC236}">
                    <a16:creationId xmlns:a16="http://schemas.microsoft.com/office/drawing/2014/main" id="{C117313E-8EE5-49DA-948D-ED24773D93A9}"/>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9" name="Freeform 1083">
                <a:extLst>
                  <a:ext uri="{FF2B5EF4-FFF2-40B4-BE49-F238E27FC236}">
                    <a16:creationId xmlns:a16="http://schemas.microsoft.com/office/drawing/2014/main" id="{F7F33CCF-293A-4057-9BDD-313CFE3556BE}"/>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0" name="Freeform 1084">
                <a:extLst>
                  <a:ext uri="{FF2B5EF4-FFF2-40B4-BE49-F238E27FC236}">
                    <a16:creationId xmlns:a16="http://schemas.microsoft.com/office/drawing/2014/main" id="{20DF8799-DB6E-4852-962A-454D2DA111B4}"/>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1" name="Freeform 1085">
                <a:extLst>
                  <a:ext uri="{FF2B5EF4-FFF2-40B4-BE49-F238E27FC236}">
                    <a16:creationId xmlns:a16="http://schemas.microsoft.com/office/drawing/2014/main" id="{6A4916E9-EAA1-4B8F-AFF3-35136B58D03D}"/>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D83F88A-9FC1-4644-A8A5-4E871153B4C1}"/>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23" name="Group 122">
            <a:extLst>
              <a:ext uri="{FF2B5EF4-FFF2-40B4-BE49-F238E27FC236}">
                <a16:creationId xmlns:a16="http://schemas.microsoft.com/office/drawing/2014/main" id="{8498F9B7-17E4-4E96-B1E1-963FAF3E0170}"/>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24" name="Rectangle 123">
              <a:extLst>
                <a:ext uri="{FF2B5EF4-FFF2-40B4-BE49-F238E27FC236}">
                  <a16:creationId xmlns:a16="http://schemas.microsoft.com/office/drawing/2014/main" id="{BE436956-44B3-4480-905D-E275EEDA994C}"/>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3FEA943-7832-4936-A3D5-45901F258825}"/>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88D63EAB-5E1D-411F-8501-27EF1D357BB7}"/>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AF2B7827-AEE3-4AEF-87C8-FE40C74CD8E3}"/>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9D23E96B-4CEB-4A03-9B4A-5C7BCA680E93}"/>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45613C5D-445B-4B6D-9C87-B8E9CE2DE850}"/>
                </a:ext>
              </a:extLst>
            </p:cNvPr>
            <p:cNvGrpSpPr/>
            <p:nvPr/>
          </p:nvGrpSpPr>
          <p:grpSpPr>
            <a:xfrm>
              <a:off x="10351024" y="3989686"/>
              <a:ext cx="379641" cy="382863"/>
              <a:chOff x="10351024" y="3989686"/>
              <a:chExt cx="379641" cy="382863"/>
            </a:xfrm>
            <a:grpFill/>
          </p:grpSpPr>
          <p:sp>
            <p:nvSpPr>
              <p:cNvPr id="130" name="Oval 129">
                <a:extLst>
                  <a:ext uri="{FF2B5EF4-FFF2-40B4-BE49-F238E27FC236}">
                    <a16:creationId xmlns:a16="http://schemas.microsoft.com/office/drawing/2014/main" id="{4709F9A6-2F91-41F6-815D-A8E0A88FD71D}"/>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5C14F94-AB8D-49EE-91BD-E3CF60FF7731}"/>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20E7F7D3-38AA-4D08-9A87-C4DF53E41364}"/>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B3807A11-A018-4FD5-8A54-5E1E3705F9A8}"/>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8CAE4373-83D8-4783-8AE5-93DF7CD128F6}"/>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AC487591-099E-4ED7-981D-1AC68C6DD6F6}"/>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descr="Build with, not for, business&#10;Bring business and IT build together on the same platform so users can contribute directly to apps, input requirements in real time, and fine tune to meet changing needs&#10;">
            <a:extLst>
              <a:ext uri="{FF2B5EF4-FFF2-40B4-BE49-F238E27FC236}">
                <a16:creationId xmlns:a16="http://schemas.microsoft.com/office/drawing/2014/main" id="{01602731-69F4-4CBB-B921-5A052DDD3BA2}"/>
              </a:ext>
            </a:extLst>
          </p:cNvPr>
          <p:cNvGrpSpPr/>
          <p:nvPr/>
        </p:nvGrpSpPr>
        <p:grpSpPr>
          <a:xfrm>
            <a:off x="941224" y="2094396"/>
            <a:ext cx="2926080" cy="2057123"/>
            <a:chOff x="941224" y="2094396"/>
            <a:chExt cx="2926080" cy="2057123"/>
          </a:xfrm>
        </p:grpSpPr>
        <p:sp>
          <p:nvSpPr>
            <p:cNvPr id="136" name="Oval 135">
              <a:extLst>
                <a:ext uri="{FF2B5EF4-FFF2-40B4-BE49-F238E27FC236}">
                  <a16:creationId xmlns:a16="http://schemas.microsoft.com/office/drawing/2014/main" id="{522DE041-9A8A-43F0-8990-1DF47ED0848B}"/>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B3FA0FD0-1815-4094-8069-6436AB2E5DCB}"/>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Build with, not for, business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Bring business and IT build together on the same platform so users can contribute directly to apps, input requirements in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real time, and fine tune to meet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changing needs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77" name="Group 165">
              <a:extLst>
                <a:ext uri="{FF2B5EF4-FFF2-40B4-BE49-F238E27FC236}">
                  <a16:creationId xmlns:a16="http://schemas.microsoft.com/office/drawing/2014/main" id="{8D434C0C-7716-4A38-9B72-C72551E71353}"/>
                </a:ext>
              </a:extLst>
            </p:cNvPr>
            <p:cNvGrpSpPr>
              <a:grpSpLocks noChangeAspect="1"/>
            </p:cNvGrpSpPr>
            <p:nvPr/>
          </p:nvGrpSpPr>
          <p:grpSpPr bwMode="auto">
            <a:xfrm>
              <a:off x="2046977" y="2492553"/>
              <a:ext cx="714574" cy="714574"/>
              <a:chOff x="6759" y="2726"/>
              <a:chExt cx="256" cy="256"/>
            </a:xfrm>
          </p:grpSpPr>
          <p:sp>
            <p:nvSpPr>
              <p:cNvPr id="178" name="AutoShape 164">
                <a:extLst>
                  <a:ext uri="{FF2B5EF4-FFF2-40B4-BE49-F238E27FC236}">
                    <a16:creationId xmlns:a16="http://schemas.microsoft.com/office/drawing/2014/main" id="{5DA40A39-EE9B-4064-B2D8-7DA7B8A29C05}"/>
                  </a:ext>
                </a:extLst>
              </p:cNvPr>
              <p:cNvSpPr>
                <a:spLocks noChangeAspect="1" noChangeArrowheads="1" noTextEdit="1"/>
              </p:cNvSpPr>
              <p:nvPr/>
            </p:nvSpPr>
            <p:spPr bwMode="auto">
              <a:xfrm>
                <a:off x="6759" y="272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79" name="Freeform 166">
                <a:extLst>
                  <a:ext uri="{FF2B5EF4-FFF2-40B4-BE49-F238E27FC236}">
                    <a16:creationId xmlns:a16="http://schemas.microsoft.com/office/drawing/2014/main" id="{EA43D320-316E-4FBD-81D6-3048B4D4174F}"/>
                  </a:ext>
                </a:extLst>
              </p:cNvPr>
              <p:cNvSpPr>
                <a:spLocks/>
              </p:cNvSpPr>
              <p:nvPr/>
            </p:nvSpPr>
            <p:spPr bwMode="auto">
              <a:xfrm>
                <a:off x="6862" y="2755"/>
                <a:ext cx="39" cy="48"/>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0" name="Freeform 167">
                <a:extLst>
                  <a:ext uri="{FF2B5EF4-FFF2-40B4-BE49-F238E27FC236}">
                    <a16:creationId xmlns:a16="http://schemas.microsoft.com/office/drawing/2014/main" id="{A520B9DA-E75D-4C26-94C3-8B1001396230}"/>
                  </a:ext>
                </a:extLst>
              </p:cNvPr>
              <p:cNvSpPr>
                <a:spLocks/>
              </p:cNvSpPr>
              <p:nvPr/>
            </p:nvSpPr>
            <p:spPr bwMode="auto">
              <a:xfrm>
                <a:off x="6803" y="2833"/>
                <a:ext cx="39" cy="109"/>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1" name="Freeform 168">
                <a:extLst>
                  <a:ext uri="{FF2B5EF4-FFF2-40B4-BE49-F238E27FC236}">
                    <a16:creationId xmlns:a16="http://schemas.microsoft.com/office/drawing/2014/main" id="{5245BDBF-EAE9-4E4A-9E2F-B462226F6561}"/>
                  </a:ext>
                </a:extLst>
              </p:cNvPr>
              <p:cNvSpPr>
                <a:spLocks/>
              </p:cNvSpPr>
              <p:nvPr/>
            </p:nvSpPr>
            <p:spPr bwMode="auto">
              <a:xfrm>
                <a:off x="6772" y="2874"/>
                <a:ext cx="220" cy="114"/>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2" name="Freeform 169">
                <a:extLst>
                  <a:ext uri="{FF2B5EF4-FFF2-40B4-BE49-F238E27FC236}">
                    <a16:creationId xmlns:a16="http://schemas.microsoft.com/office/drawing/2014/main" id="{50B92E0C-B1F2-4124-8726-8AC91E3C8CBE}"/>
                  </a:ext>
                </a:extLst>
              </p:cNvPr>
              <p:cNvSpPr>
                <a:spLocks/>
              </p:cNvSpPr>
              <p:nvPr/>
            </p:nvSpPr>
            <p:spPr bwMode="auto">
              <a:xfrm>
                <a:off x="6862" y="2833"/>
                <a:ext cx="39" cy="109"/>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3" name="Freeform 170">
                <a:extLst>
                  <a:ext uri="{FF2B5EF4-FFF2-40B4-BE49-F238E27FC236}">
                    <a16:creationId xmlns:a16="http://schemas.microsoft.com/office/drawing/2014/main" id="{D7AFC0EF-8229-429A-9249-9BF835B66EFF}"/>
                  </a:ext>
                </a:extLst>
              </p:cNvPr>
              <p:cNvSpPr>
                <a:spLocks/>
              </p:cNvSpPr>
              <p:nvPr/>
            </p:nvSpPr>
            <p:spPr bwMode="auto">
              <a:xfrm>
                <a:off x="6920" y="2755"/>
                <a:ext cx="40" cy="124"/>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4" name="Freeform 171">
                <a:extLst>
                  <a:ext uri="{FF2B5EF4-FFF2-40B4-BE49-F238E27FC236}">
                    <a16:creationId xmlns:a16="http://schemas.microsoft.com/office/drawing/2014/main" id="{EE906928-73B7-42EB-A350-444573865BCF}"/>
                  </a:ext>
                </a:extLst>
              </p:cNvPr>
              <p:cNvSpPr>
                <a:spLocks/>
              </p:cNvSpPr>
              <p:nvPr/>
            </p:nvSpPr>
            <p:spPr bwMode="auto">
              <a:xfrm>
                <a:off x="6817" y="2800"/>
                <a:ext cx="71" cy="36"/>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5" name="Freeform 172">
                <a:extLst>
                  <a:ext uri="{FF2B5EF4-FFF2-40B4-BE49-F238E27FC236}">
                    <a16:creationId xmlns:a16="http://schemas.microsoft.com/office/drawing/2014/main" id="{9CB1231A-798B-4E48-A976-825730A4BBBC}"/>
                  </a:ext>
                </a:extLst>
              </p:cNvPr>
              <p:cNvSpPr>
                <a:spLocks/>
              </p:cNvSpPr>
              <p:nvPr/>
            </p:nvSpPr>
            <p:spPr bwMode="auto">
              <a:xfrm>
                <a:off x="6875" y="2724"/>
                <a:ext cx="71" cy="34"/>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6" name="Freeform 173">
                <a:extLst>
                  <a:ext uri="{FF2B5EF4-FFF2-40B4-BE49-F238E27FC236}">
                    <a16:creationId xmlns:a16="http://schemas.microsoft.com/office/drawing/2014/main" id="{D97DF3ED-2C4F-47CF-98AD-812C14167B29}"/>
                  </a:ext>
                </a:extLst>
              </p:cNvPr>
              <p:cNvSpPr>
                <a:spLocks/>
              </p:cNvSpPr>
              <p:nvPr/>
            </p:nvSpPr>
            <p:spPr bwMode="auto">
              <a:xfrm>
                <a:off x="6924" y="2951"/>
                <a:ext cx="86" cy="37"/>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4" name="Group 13" descr="Tailor with custom components&#10;Empower your pro devs to add custom code to your low code projects to extend capabilities and create reusable components for use by pro and &#10;citizen developers&#10;">
            <a:extLst>
              <a:ext uri="{FF2B5EF4-FFF2-40B4-BE49-F238E27FC236}">
                <a16:creationId xmlns:a16="http://schemas.microsoft.com/office/drawing/2014/main" id="{4C0BF791-1FC9-4F99-AEB0-7B9A46D9E5B1}"/>
              </a:ext>
            </a:extLst>
          </p:cNvPr>
          <p:cNvGrpSpPr/>
          <p:nvPr/>
        </p:nvGrpSpPr>
        <p:grpSpPr>
          <a:xfrm>
            <a:off x="4632960" y="2094396"/>
            <a:ext cx="2926080" cy="2057123"/>
            <a:chOff x="4632960" y="2094396"/>
            <a:chExt cx="2926080" cy="2057123"/>
          </a:xfrm>
        </p:grpSpPr>
        <p:sp>
          <p:nvSpPr>
            <p:cNvPr id="138" name="Oval 137">
              <a:extLst>
                <a:ext uri="{FF2B5EF4-FFF2-40B4-BE49-F238E27FC236}">
                  <a16:creationId xmlns:a16="http://schemas.microsoft.com/office/drawing/2014/main" id="{971845B9-98BA-4075-99B0-DA638A519FB9}"/>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5E05FAAD-0BD8-4BB0-AD3C-47E5EEC36B1E}"/>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Tailor with custom components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Empower your pro </a:t>
              </a:r>
              <a:r>
                <a:rPr kumimoji="0" lang="en-US" sz="1200" b="0" i="0" u="none" strike="noStrike" kern="0" cap="none" spc="0" normalizeH="0" baseline="0" noProof="0" err="1">
                  <a:ln>
                    <a:noFill/>
                  </a:ln>
                  <a:gradFill>
                    <a:gsLst>
                      <a:gs pos="100000">
                        <a:srgbClr val="000000"/>
                      </a:gs>
                      <a:gs pos="0">
                        <a:srgbClr val="000000"/>
                      </a:gs>
                    </a:gsLst>
                    <a:lin ang="2700000" scaled="1"/>
                  </a:gradFill>
                  <a:effectLst/>
                  <a:uLnTx/>
                  <a:uFillTx/>
                  <a:latin typeface="Segoe UI"/>
                  <a:ea typeface="+mn-ea"/>
                  <a:cs typeface="Segoe UI" pitchFamily="34" charset="0"/>
                </a:rPr>
                <a:t>devs</a:t>
              </a: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 to add custom code to your low code projects to extend capabilities and create reusable components for use by pro and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citizen developers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87" name="Group 102">
              <a:extLst>
                <a:ext uri="{FF2B5EF4-FFF2-40B4-BE49-F238E27FC236}">
                  <a16:creationId xmlns:a16="http://schemas.microsoft.com/office/drawing/2014/main" id="{7A60BE93-B37D-48A6-93C6-A11653AD6CA9}"/>
                </a:ext>
              </a:extLst>
            </p:cNvPr>
            <p:cNvGrpSpPr>
              <a:grpSpLocks noChangeAspect="1"/>
            </p:cNvGrpSpPr>
            <p:nvPr/>
          </p:nvGrpSpPr>
          <p:grpSpPr bwMode="auto">
            <a:xfrm>
              <a:off x="5686056" y="2439896"/>
              <a:ext cx="819889" cy="819889"/>
              <a:chOff x="5878" y="1445"/>
              <a:chExt cx="256" cy="256"/>
            </a:xfrm>
          </p:grpSpPr>
          <p:sp>
            <p:nvSpPr>
              <p:cNvPr id="188" name="AutoShape 101">
                <a:extLst>
                  <a:ext uri="{FF2B5EF4-FFF2-40B4-BE49-F238E27FC236}">
                    <a16:creationId xmlns:a16="http://schemas.microsoft.com/office/drawing/2014/main" id="{CE849252-1A3F-4114-A535-43B293FE139D}"/>
                  </a:ext>
                </a:extLst>
              </p:cNvPr>
              <p:cNvSpPr>
                <a:spLocks noChangeAspect="1" noChangeArrowheads="1" noTextEdit="1"/>
              </p:cNvSpPr>
              <p:nvPr/>
            </p:nvSpPr>
            <p:spPr bwMode="auto">
              <a:xfrm>
                <a:off x="5878" y="144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9" name="Freeform 103">
                <a:extLst>
                  <a:ext uri="{FF2B5EF4-FFF2-40B4-BE49-F238E27FC236}">
                    <a16:creationId xmlns:a16="http://schemas.microsoft.com/office/drawing/2014/main" id="{E6880595-1AF7-461F-A295-A1CADA73A74F}"/>
                  </a:ext>
                </a:extLst>
              </p:cNvPr>
              <p:cNvSpPr>
                <a:spLocks/>
              </p:cNvSpPr>
              <p:nvPr/>
            </p:nvSpPr>
            <p:spPr bwMode="auto">
              <a:xfrm>
                <a:off x="5936" y="1516"/>
                <a:ext cx="132" cy="50"/>
              </a:xfrm>
              <a:custGeom>
                <a:avLst/>
                <a:gdLst>
                  <a:gd name="T0" fmla="*/ 213 w 213"/>
                  <a:gd name="T1" fmla="*/ 0 h 80"/>
                  <a:gd name="T2" fmla="*/ 213 w 213"/>
                  <a:gd name="T3" fmla="*/ 0 h 80"/>
                  <a:gd name="T4" fmla="*/ 0 w 213"/>
                  <a:gd name="T5" fmla="*/ 0 h 80"/>
                  <a:gd name="T6" fmla="*/ 0 w 213"/>
                  <a:gd name="T7" fmla="*/ 80 h 80"/>
                  <a:gd name="T8" fmla="*/ 213 w 213"/>
                  <a:gd name="T9" fmla="*/ 80 h 80"/>
                  <a:gd name="T10" fmla="*/ 213 w 213"/>
                  <a:gd name="T11" fmla="*/ 0 h 80"/>
                </a:gdLst>
                <a:ahLst/>
                <a:cxnLst>
                  <a:cxn ang="0">
                    <a:pos x="T0" y="T1"/>
                  </a:cxn>
                  <a:cxn ang="0">
                    <a:pos x="T2" y="T3"/>
                  </a:cxn>
                  <a:cxn ang="0">
                    <a:pos x="T4" y="T5"/>
                  </a:cxn>
                  <a:cxn ang="0">
                    <a:pos x="T6" y="T7"/>
                  </a:cxn>
                  <a:cxn ang="0">
                    <a:pos x="T8" y="T9"/>
                  </a:cxn>
                  <a:cxn ang="0">
                    <a:pos x="T10" y="T11"/>
                  </a:cxn>
                </a:cxnLst>
                <a:rect l="0" t="0" r="r" b="b"/>
                <a:pathLst>
                  <a:path w="213" h="80">
                    <a:moveTo>
                      <a:pt x="213" y="0"/>
                    </a:moveTo>
                    <a:lnTo>
                      <a:pt x="213" y="0"/>
                    </a:lnTo>
                    <a:lnTo>
                      <a:pt x="0" y="0"/>
                    </a:lnTo>
                    <a:lnTo>
                      <a:pt x="0" y="80"/>
                    </a:lnTo>
                    <a:lnTo>
                      <a:pt x="213" y="80"/>
                    </a:lnTo>
                    <a:lnTo>
                      <a:pt x="21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0" name="Freeform 104">
                <a:extLst>
                  <a:ext uri="{FF2B5EF4-FFF2-40B4-BE49-F238E27FC236}">
                    <a16:creationId xmlns:a16="http://schemas.microsoft.com/office/drawing/2014/main" id="{F10E876E-6A14-46C0-A693-15CC104DF196}"/>
                  </a:ext>
                </a:extLst>
              </p:cNvPr>
              <p:cNvSpPr>
                <a:spLocks/>
              </p:cNvSpPr>
              <p:nvPr/>
            </p:nvSpPr>
            <p:spPr bwMode="auto">
              <a:xfrm>
                <a:off x="5936" y="1583"/>
                <a:ext cx="132" cy="115"/>
              </a:xfrm>
              <a:custGeom>
                <a:avLst/>
                <a:gdLst>
                  <a:gd name="T0" fmla="*/ 0 w 213"/>
                  <a:gd name="T1" fmla="*/ 26 h 186"/>
                  <a:gd name="T2" fmla="*/ 0 w 213"/>
                  <a:gd name="T3" fmla="*/ 26 h 186"/>
                  <a:gd name="T4" fmla="*/ 80 w 213"/>
                  <a:gd name="T5" fmla="*/ 26 h 186"/>
                  <a:gd name="T6" fmla="*/ 80 w 213"/>
                  <a:gd name="T7" fmla="*/ 160 h 186"/>
                  <a:gd name="T8" fmla="*/ 82 w 213"/>
                  <a:gd name="T9" fmla="*/ 170 h 186"/>
                  <a:gd name="T10" fmla="*/ 88 w 213"/>
                  <a:gd name="T11" fmla="*/ 178 h 186"/>
                  <a:gd name="T12" fmla="*/ 96 w 213"/>
                  <a:gd name="T13" fmla="*/ 184 h 186"/>
                  <a:gd name="T14" fmla="*/ 107 w 213"/>
                  <a:gd name="T15" fmla="*/ 186 h 186"/>
                  <a:gd name="T16" fmla="*/ 117 w 213"/>
                  <a:gd name="T17" fmla="*/ 184 h 186"/>
                  <a:gd name="T18" fmla="*/ 125 w 213"/>
                  <a:gd name="T19" fmla="*/ 178 h 186"/>
                  <a:gd name="T20" fmla="*/ 131 w 213"/>
                  <a:gd name="T21" fmla="*/ 170 h 186"/>
                  <a:gd name="T22" fmla="*/ 133 w 213"/>
                  <a:gd name="T23" fmla="*/ 160 h 186"/>
                  <a:gd name="T24" fmla="*/ 133 w 213"/>
                  <a:gd name="T25" fmla="*/ 26 h 186"/>
                  <a:gd name="T26" fmla="*/ 213 w 213"/>
                  <a:gd name="T27" fmla="*/ 26 h 186"/>
                  <a:gd name="T28" fmla="*/ 213 w 213"/>
                  <a:gd name="T29" fmla="*/ 0 h 186"/>
                  <a:gd name="T30" fmla="*/ 0 w 213"/>
                  <a:gd name="T31" fmla="*/ 0 h 186"/>
                  <a:gd name="T32" fmla="*/ 0 w 213"/>
                  <a:gd name="T33" fmla="*/ 2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86">
                    <a:moveTo>
                      <a:pt x="0" y="26"/>
                    </a:moveTo>
                    <a:lnTo>
                      <a:pt x="0" y="26"/>
                    </a:lnTo>
                    <a:lnTo>
                      <a:pt x="80" y="26"/>
                    </a:lnTo>
                    <a:lnTo>
                      <a:pt x="80" y="160"/>
                    </a:lnTo>
                    <a:cubicBezTo>
                      <a:pt x="80" y="163"/>
                      <a:pt x="81" y="167"/>
                      <a:pt x="82" y="170"/>
                    </a:cubicBezTo>
                    <a:cubicBezTo>
                      <a:pt x="83" y="173"/>
                      <a:pt x="85" y="176"/>
                      <a:pt x="88" y="178"/>
                    </a:cubicBezTo>
                    <a:cubicBezTo>
                      <a:pt x="90" y="181"/>
                      <a:pt x="93" y="183"/>
                      <a:pt x="96" y="184"/>
                    </a:cubicBezTo>
                    <a:cubicBezTo>
                      <a:pt x="99" y="185"/>
                      <a:pt x="103" y="186"/>
                      <a:pt x="107" y="186"/>
                    </a:cubicBezTo>
                    <a:cubicBezTo>
                      <a:pt x="110" y="186"/>
                      <a:pt x="114" y="185"/>
                      <a:pt x="117" y="184"/>
                    </a:cubicBezTo>
                    <a:cubicBezTo>
                      <a:pt x="120" y="183"/>
                      <a:pt x="123" y="181"/>
                      <a:pt x="125" y="178"/>
                    </a:cubicBezTo>
                    <a:cubicBezTo>
                      <a:pt x="128" y="176"/>
                      <a:pt x="130" y="173"/>
                      <a:pt x="131" y="170"/>
                    </a:cubicBezTo>
                    <a:cubicBezTo>
                      <a:pt x="133" y="167"/>
                      <a:pt x="133" y="163"/>
                      <a:pt x="133" y="160"/>
                    </a:cubicBezTo>
                    <a:lnTo>
                      <a:pt x="133" y="26"/>
                    </a:lnTo>
                    <a:lnTo>
                      <a:pt x="213" y="26"/>
                    </a:lnTo>
                    <a:lnTo>
                      <a:pt x="213"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1" name="Freeform 105">
                <a:extLst>
                  <a:ext uri="{FF2B5EF4-FFF2-40B4-BE49-F238E27FC236}">
                    <a16:creationId xmlns:a16="http://schemas.microsoft.com/office/drawing/2014/main" id="{07097D13-A87C-4B9E-8D2A-06BD793D1C31}"/>
                  </a:ext>
                </a:extLst>
              </p:cNvPr>
              <p:cNvSpPr>
                <a:spLocks/>
              </p:cNvSpPr>
              <p:nvPr/>
            </p:nvSpPr>
            <p:spPr bwMode="auto">
              <a:xfrm>
                <a:off x="5936" y="1467"/>
                <a:ext cx="146" cy="49"/>
              </a:xfrm>
              <a:custGeom>
                <a:avLst/>
                <a:gdLst>
                  <a:gd name="T0" fmla="*/ 213 w 236"/>
                  <a:gd name="T1" fmla="*/ 40 h 80"/>
                  <a:gd name="T2" fmla="*/ 213 w 236"/>
                  <a:gd name="T3" fmla="*/ 40 h 80"/>
                  <a:gd name="T4" fmla="*/ 219 w 236"/>
                  <a:gd name="T5" fmla="*/ 19 h 80"/>
                  <a:gd name="T6" fmla="*/ 236 w 236"/>
                  <a:gd name="T7" fmla="*/ 4 h 80"/>
                  <a:gd name="T8" fmla="*/ 232 w 236"/>
                  <a:gd name="T9" fmla="*/ 1 h 80"/>
                  <a:gd name="T10" fmla="*/ 227 w 236"/>
                  <a:gd name="T11" fmla="*/ 0 h 80"/>
                  <a:gd name="T12" fmla="*/ 27 w 236"/>
                  <a:gd name="T13" fmla="*/ 0 h 80"/>
                  <a:gd name="T14" fmla="*/ 16 w 236"/>
                  <a:gd name="T15" fmla="*/ 2 h 80"/>
                  <a:gd name="T16" fmla="*/ 8 w 236"/>
                  <a:gd name="T17" fmla="*/ 8 h 80"/>
                  <a:gd name="T18" fmla="*/ 2 w 236"/>
                  <a:gd name="T19" fmla="*/ 16 h 80"/>
                  <a:gd name="T20" fmla="*/ 0 w 236"/>
                  <a:gd name="T21" fmla="*/ 27 h 80"/>
                  <a:gd name="T22" fmla="*/ 0 w 236"/>
                  <a:gd name="T23" fmla="*/ 80 h 80"/>
                  <a:gd name="T24" fmla="*/ 213 w 236"/>
                  <a:gd name="T25" fmla="*/ 80 h 80"/>
                  <a:gd name="T26" fmla="*/ 213 w 236"/>
                  <a:gd name="T27"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80">
                    <a:moveTo>
                      <a:pt x="213" y="40"/>
                    </a:moveTo>
                    <a:lnTo>
                      <a:pt x="213" y="40"/>
                    </a:lnTo>
                    <a:cubicBezTo>
                      <a:pt x="213" y="32"/>
                      <a:pt x="215" y="25"/>
                      <a:pt x="219" y="19"/>
                    </a:cubicBezTo>
                    <a:cubicBezTo>
                      <a:pt x="224" y="12"/>
                      <a:pt x="229" y="7"/>
                      <a:pt x="236" y="4"/>
                    </a:cubicBezTo>
                    <a:cubicBezTo>
                      <a:pt x="235" y="2"/>
                      <a:pt x="233" y="1"/>
                      <a:pt x="232" y="1"/>
                    </a:cubicBezTo>
                    <a:cubicBezTo>
                      <a:pt x="230" y="0"/>
                      <a:pt x="228" y="0"/>
                      <a:pt x="227" y="0"/>
                    </a:cubicBezTo>
                    <a:lnTo>
                      <a:pt x="27" y="0"/>
                    </a:lnTo>
                    <a:cubicBezTo>
                      <a:pt x="23" y="0"/>
                      <a:pt x="19" y="1"/>
                      <a:pt x="16" y="2"/>
                    </a:cubicBezTo>
                    <a:cubicBezTo>
                      <a:pt x="13" y="3"/>
                      <a:pt x="10" y="5"/>
                      <a:pt x="8" y="8"/>
                    </a:cubicBezTo>
                    <a:cubicBezTo>
                      <a:pt x="5" y="10"/>
                      <a:pt x="3" y="13"/>
                      <a:pt x="2" y="16"/>
                    </a:cubicBezTo>
                    <a:cubicBezTo>
                      <a:pt x="1" y="19"/>
                      <a:pt x="0" y="23"/>
                      <a:pt x="0" y="27"/>
                    </a:cubicBezTo>
                    <a:lnTo>
                      <a:pt x="0" y="80"/>
                    </a:lnTo>
                    <a:lnTo>
                      <a:pt x="213" y="80"/>
                    </a:lnTo>
                    <a:lnTo>
                      <a:pt x="213" y="4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5" name="Group 14" descr="Ramp up for 1000s of apps&#10;Leverage powerful build tools to automate processes and testing for perfect, low-code apps – whether your organizations plans to build one or one thousand&#10;">
            <a:extLst>
              <a:ext uri="{FF2B5EF4-FFF2-40B4-BE49-F238E27FC236}">
                <a16:creationId xmlns:a16="http://schemas.microsoft.com/office/drawing/2014/main" id="{D4B46FF5-62A8-4698-BD0F-C4245F7F7768}"/>
              </a:ext>
            </a:extLst>
          </p:cNvPr>
          <p:cNvGrpSpPr/>
          <p:nvPr/>
        </p:nvGrpSpPr>
        <p:grpSpPr>
          <a:xfrm>
            <a:off x="8324696" y="2094396"/>
            <a:ext cx="2926080" cy="2057083"/>
            <a:chOff x="8324696" y="2094396"/>
            <a:chExt cx="2926080" cy="2057083"/>
          </a:xfrm>
        </p:grpSpPr>
        <p:sp>
          <p:nvSpPr>
            <p:cNvPr id="140" name="Oval 139">
              <a:extLst>
                <a:ext uri="{FF2B5EF4-FFF2-40B4-BE49-F238E27FC236}">
                  <a16:creationId xmlns:a16="http://schemas.microsoft.com/office/drawing/2014/main" id="{B9FEB0F1-CDB6-44CF-B1CF-A35EE77DB8C9}"/>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81889228-2699-4C36-A6EF-D937A36F115C}"/>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Ramp up for 1000s of apps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Leverage powerful build tools to automate processes and testing for perfect, low-code apps – whether your organizations plans to build one or one thousand</a:t>
              </a:r>
            </a:p>
          </p:txBody>
        </p:sp>
        <p:grpSp>
          <p:nvGrpSpPr>
            <p:cNvPr id="192" name="Group 117">
              <a:extLst>
                <a:ext uri="{FF2B5EF4-FFF2-40B4-BE49-F238E27FC236}">
                  <a16:creationId xmlns:a16="http://schemas.microsoft.com/office/drawing/2014/main" id="{88726DA7-58B7-489B-9A2A-817C89BB1CAB}"/>
                </a:ext>
              </a:extLst>
            </p:cNvPr>
            <p:cNvGrpSpPr>
              <a:grpSpLocks noChangeAspect="1"/>
            </p:cNvGrpSpPr>
            <p:nvPr/>
          </p:nvGrpSpPr>
          <p:grpSpPr bwMode="auto">
            <a:xfrm>
              <a:off x="9410066" y="2472170"/>
              <a:ext cx="755340" cy="755340"/>
              <a:chOff x="4998" y="1446"/>
              <a:chExt cx="256" cy="256"/>
            </a:xfrm>
          </p:grpSpPr>
          <p:sp>
            <p:nvSpPr>
              <p:cNvPr id="193" name="AutoShape 116">
                <a:extLst>
                  <a:ext uri="{FF2B5EF4-FFF2-40B4-BE49-F238E27FC236}">
                    <a16:creationId xmlns:a16="http://schemas.microsoft.com/office/drawing/2014/main" id="{EC8BF1F7-F989-4C83-9C32-2E1C481FA235}"/>
                  </a:ext>
                </a:extLst>
              </p:cNvPr>
              <p:cNvSpPr>
                <a:spLocks noChangeAspect="1" noChangeArrowheads="1" noTextEdit="1"/>
              </p:cNvSpPr>
              <p:nvPr/>
            </p:nvSpPr>
            <p:spPr bwMode="auto">
              <a:xfrm>
                <a:off x="4998" y="144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4" name="Freeform 118">
                <a:extLst>
                  <a:ext uri="{FF2B5EF4-FFF2-40B4-BE49-F238E27FC236}">
                    <a16:creationId xmlns:a16="http://schemas.microsoft.com/office/drawing/2014/main" id="{588FFD57-32B0-47BD-A0AA-43CB5C07A53D}"/>
                  </a:ext>
                </a:extLst>
              </p:cNvPr>
              <p:cNvSpPr>
                <a:spLocks/>
              </p:cNvSpPr>
              <p:nvPr/>
            </p:nvSpPr>
            <p:spPr bwMode="auto">
              <a:xfrm>
                <a:off x="5093" y="1651"/>
                <a:ext cx="68" cy="19"/>
              </a:xfrm>
              <a:custGeom>
                <a:avLst/>
                <a:gdLst>
                  <a:gd name="T0" fmla="*/ 110 w 110"/>
                  <a:gd name="T1" fmla="*/ 30 h 30"/>
                  <a:gd name="T2" fmla="*/ 110 w 110"/>
                  <a:gd name="T3" fmla="*/ 30 h 30"/>
                  <a:gd name="T4" fmla="*/ 104 w 110"/>
                  <a:gd name="T5" fmla="*/ 0 h 30"/>
                  <a:gd name="T6" fmla="*/ 10 w 110"/>
                  <a:gd name="T7" fmla="*/ 0 h 30"/>
                  <a:gd name="T8" fmla="*/ 0 w 110"/>
                  <a:gd name="T9" fmla="*/ 30 h 30"/>
                  <a:gd name="T10" fmla="*/ 110 w 110"/>
                  <a:gd name="T11" fmla="*/ 30 h 30"/>
                </a:gdLst>
                <a:ahLst/>
                <a:cxnLst>
                  <a:cxn ang="0">
                    <a:pos x="T0" y="T1"/>
                  </a:cxn>
                  <a:cxn ang="0">
                    <a:pos x="T2" y="T3"/>
                  </a:cxn>
                  <a:cxn ang="0">
                    <a:pos x="T4" y="T5"/>
                  </a:cxn>
                  <a:cxn ang="0">
                    <a:pos x="T6" y="T7"/>
                  </a:cxn>
                  <a:cxn ang="0">
                    <a:pos x="T8" y="T9"/>
                  </a:cxn>
                  <a:cxn ang="0">
                    <a:pos x="T10" y="T11"/>
                  </a:cxn>
                </a:cxnLst>
                <a:rect l="0" t="0" r="r" b="b"/>
                <a:pathLst>
                  <a:path w="110" h="30">
                    <a:moveTo>
                      <a:pt x="110" y="30"/>
                    </a:moveTo>
                    <a:lnTo>
                      <a:pt x="110" y="30"/>
                    </a:lnTo>
                    <a:lnTo>
                      <a:pt x="104" y="0"/>
                    </a:lnTo>
                    <a:lnTo>
                      <a:pt x="10" y="0"/>
                    </a:lnTo>
                    <a:lnTo>
                      <a:pt x="0" y="30"/>
                    </a:lnTo>
                    <a:lnTo>
                      <a:pt x="110"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5" name="Freeform 119">
                <a:extLst>
                  <a:ext uri="{FF2B5EF4-FFF2-40B4-BE49-F238E27FC236}">
                    <a16:creationId xmlns:a16="http://schemas.microsoft.com/office/drawing/2014/main" id="{5D33D284-EB2E-4ECA-8542-594C59E07745}"/>
                  </a:ext>
                </a:extLst>
              </p:cNvPr>
              <p:cNvSpPr>
                <a:spLocks noEditPoints="1"/>
              </p:cNvSpPr>
              <p:nvPr/>
            </p:nvSpPr>
            <p:spPr bwMode="auto">
              <a:xfrm>
                <a:off x="4998" y="1444"/>
                <a:ext cx="264" cy="150"/>
              </a:xfrm>
              <a:custGeom>
                <a:avLst/>
                <a:gdLst>
                  <a:gd name="T0" fmla="*/ 213 w 426"/>
                  <a:gd name="T1" fmla="*/ 212 h 242"/>
                  <a:gd name="T2" fmla="*/ 213 w 426"/>
                  <a:gd name="T3" fmla="*/ 212 h 242"/>
                  <a:gd name="T4" fmla="*/ 111 w 426"/>
                  <a:gd name="T5" fmla="*/ 110 h 242"/>
                  <a:gd name="T6" fmla="*/ 132 w 426"/>
                  <a:gd name="T7" fmla="*/ 88 h 242"/>
                  <a:gd name="T8" fmla="*/ 198 w 426"/>
                  <a:gd name="T9" fmla="*/ 154 h 242"/>
                  <a:gd name="T10" fmla="*/ 198 w 426"/>
                  <a:gd name="T11" fmla="*/ 29 h 242"/>
                  <a:gd name="T12" fmla="*/ 228 w 426"/>
                  <a:gd name="T13" fmla="*/ 29 h 242"/>
                  <a:gd name="T14" fmla="*/ 228 w 426"/>
                  <a:gd name="T15" fmla="*/ 154 h 242"/>
                  <a:gd name="T16" fmla="*/ 294 w 426"/>
                  <a:gd name="T17" fmla="*/ 88 h 242"/>
                  <a:gd name="T18" fmla="*/ 315 w 426"/>
                  <a:gd name="T19" fmla="*/ 110 h 242"/>
                  <a:gd name="T20" fmla="*/ 213 w 426"/>
                  <a:gd name="T21" fmla="*/ 212 h 242"/>
                  <a:gd name="T22" fmla="*/ 419 w 426"/>
                  <a:gd name="T23" fmla="*/ 156 h 242"/>
                  <a:gd name="T24" fmla="*/ 419 w 426"/>
                  <a:gd name="T25" fmla="*/ 156 h 242"/>
                  <a:gd name="T26" fmla="*/ 397 w 426"/>
                  <a:gd name="T27" fmla="*/ 105 h 242"/>
                  <a:gd name="T28" fmla="*/ 364 w 426"/>
                  <a:gd name="T29" fmla="*/ 61 h 242"/>
                  <a:gd name="T30" fmla="*/ 320 w 426"/>
                  <a:gd name="T31" fmla="*/ 28 h 242"/>
                  <a:gd name="T32" fmla="*/ 269 w 426"/>
                  <a:gd name="T33" fmla="*/ 6 h 242"/>
                  <a:gd name="T34" fmla="*/ 213 w 426"/>
                  <a:gd name="T35" fmla="*/ 0 h 242"/>
                  <a:gd name="T36" fmla="*/ 156 w 426"/>
                  <a:gd name="T37" fmla="*/ 6 h 242"/>
                  <a:gd name="T38" fmla="*/ 105 w 426"/>
                  <a:gd name="T39" fmla="*/ 28 h 242"/>
                  <a:gd name="T40" fmla="*/ 62 w 426"/>
                  <a:gd name="T41" fmla="*/ 61 h 242"/>
                  <a:gd name="T42" fmla="*/ 29 w 426"/>
                  <a:gd name="T43" fmla="*/ 105 h 242"/>
                  <a:gd name="T44" fmla="*/ 7 w 426"/>
                  <a:gd name="T45" fmla="*/ 156 h 242"/>
                  <a:gd name="T46" fmla="*/ 0 w 426"/>
                  <a:gd name="T47" fmla="*/ 212 h 242"/>
                  <a:gd name="T48" fmla="*/ 2 w 426"/>
                  <a:gd name="T49" fmla="*/ 242 h 242"/>
                  <a:gd name="T50" fmla="*/ 424 w 426"/>
                  <a:gd name="T51" fmla="*/ 242 h 242"/>
                  <a:gd name="T52" fmla="*/ 426 w 426"/>
                  <a:gd name="T53" fmla="*/ 212 h 242"/>
                  <a:gd name="T54" fmla="*/ 419 w 426"/>
                  <a:gd name="T55" fmla="*/ 15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242">
                    <a:moveTo>
                      <a:pt x="213" y="212"/>
                    </a:moveTo>
                    <a:lnTo>
                      <a:pt x="213" y="212"/>
                    </a:lnTo>
                    <a:lnTo>
                      <a:pt x="111" y="110"/>
                    </a:lnTo>
                    <a:lnTo>
                      <a:pt x="132" y="88"/>
                    </a:lnTo>
                    <a:lnTo>
                      <a:pt x="198" y="154"/>
                    </a:lnTo>
                    <a:lnTo>
                      <a:pt x="198" y="29"/>
                    </a:lnTo>
                    <a:lnTo>
                      <a:pt x="228" y="29"/>
                    </a:lnTo>
                    <a:lnTo>
                      <a:pt x="228" y="154"/>
                    </a:lnTo>
                    <a:lnTo>
                      <a:pt x="294" y="88"/>
                    </a:lnTo>
                    <a:lnTo>
                      <a:pt x="315" y="110"/>
                    </a:lnTo>
                    <a:lnTo>
                      <a:pt x="213" y="212"/>
                    </a:lnTo>
                    <a:close/>
                    <a:moveTo>
                      <a:pt x="419" y="156"/>
                    </a:moveTo>
                    <a:lnTo>
                      <a:pt x="419" y="156"/>
                    </a:lnTo>
                    <a:cubicBezTo>
                      <a:pt x="413" y="137"/>
                      <a:pt x="406" y="120"/>
                      <a:pt x="397" y="105"/>
                    </a:cubicBezTo>
                    <a:cubicBezTo>
                      <a:pt x="388" y="89"/>
                      <a:pt x="377" y="74"/>
                      <a:pt x="364" y="61"/>
                    </a:cubicBezTo>
                    <a:cubicBezTo>
                      <a:pt x="351" y="48"/>
                      <a:pt x="336" y="37"/>
                      <a:pt x="320" y="28"/>
                    </a:cubicBezTo>
                    <a:cubicBezTo>
                      <a:pt x="305" y="19"/>
                      <a:pt x="288" y="12"/>
                      <a:pt x="269" y="6"/>
                    </a:cubicBezTo>
                    <a:cubicBezTo>
                      <a:pt x="251" y="2"/>
                      <a:pt x="232" y="0"/>
                      <a:pt x="213" y="0"/>
                    </a:cubicBezTo>
                    <a:cubicBezTo>
                      <a:pt x="193" y="0"/>
                      <a:pt x="174" y="2"/>
                      <a:pt x="156" y="6"/>
                    </a:cubicBezTo>
                    <a:cubicBezTo>
                      <a:pt x="138" y="12"/>
                      <a:pt x="121" y="19"/>
                      <a:pt x="105" y="28"/>
                    </a:cubicBezTo>
                    <a:cubicBezTo>
                      <a:pt x="90" y="37"/>
                      <a:pt x="75" y="48"/>
                      <a:pt x="62" y="61"/>
                    </a:cubicBezTo>
                    <a:cubicBezTo>
                      <a:pt x="49" y="74"/>
                      <a:pt x="38" y="89"/>
                      <a:pt x="29" y="105"/>
                    </a:cubicBezTo>
                    <a:cubicBezTo>
                      <a:pt x="19" y="120"/>
                      <a:pt x="12" y="137"/>
                      <a:pt x="7" y="156"/>
                    </a:cubicBezTo>
                    <a:cubicBezTo>
                      <a:pt x="2" y="174"/>
                      <a:pt x="0" y="193"/>
                      <a:pt x="0" y="212"/>
                    </a:cubicBezTo>
                    <a:cubicBezTo>
                      <a:pt x="0" y="222"/>
                      <a:pt x="0" y="232"/>
                      <a:pt x="2" y="242"/>
                    </a:cubicBezTo>
                    <a:lnTo>
                      <a:pt x="424" y="242"/>
                    </a:lnTo>
                    <a:cubicBezTo>
                      <a:pt x="425" y="232"/>
                      <a:pt x="426" y="222"/>
                      <a:pt x="426" y="212"/>
                    </a:cubicBezTo>
                    <a:cubicBezTo>
                      <a:pt x="426" y="193"/>
                      <a:pt x="424" y="174"/>
                      <a:pt x="419" y="156"/>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6" name="Freeform 120">
                <a:extLst>
                  <a:ext uri="{FF2B5EF4-FFF2-40B4-BE49-F238E27FC236}">
                    <a16:creationId xmlns:a16="http://schemas.microsoft.com/office/drawing/2014/main" id="{3B1A17A7-56AA-40D1-A017-DD9D503198C8}"/>
                  </a:ext>
                </a:extLst>
              </p:cNvPr>
              <p:cNvSpPr>
                <a:spLocks/>
              </p:cNvSpPr>
              <p:nvPr/>
            </p:nvSpPr>
            <p:spPr bwMode="auto">
              <a:xfrm>
                <a:off x="5022" y="1651"/>
                <a:ext cx="57" cy="40"/>
              </a:xfrm>
              <a:custGeom>
                <a:avLst/>
                <a:gdLst>
                  <a:gd name="T0" fmla="*/ 32 w 93"/>
                  <a:gd name="T1" fmla="*/ 36 h 65"/>
                  <a:gd name="T2" fmla="*/ 32 w 93"/>
                  <a:gd name="T3" fmla="*/ 36 h 65"/>
                  <a:gd name="T4" fmla="*/ 71 w 93"/>
                  <a:gd name="T5" fmla="*/ 65 h 65"/>
                  <a:gd name="T6" fmla="*/ 93 w 93"/>
                  <a:gd name="T7" fmla="*/ 0 h 65"/>
                  <a:gd name="T8" fmla="*/ 0 w 93"/>
                  <a:gd name="T9" fmla="*/ 0 h 65"/>
                  <a:gd name="T10" fmla="*/ 32 w 93"/>
                  <a:gd name="T11" fmla="*/ 36 h 65"/>
                </a:gdLst>
                <a:ahLst/>
                <a:cxnLst>
                  <a:cxn ang="0">
                    <a:pos x="T0" y="T1"/>
                  </a:cxn>
                  <a:cxn ang="0">
                    <a:pos x="T2" y="T3"/>
                  </a:cxn>
                  <a:cxn ang="0">
                    <a:pos x="T4" y="T5"/>
                  </a:cxn>
                  <a:cxn ang="0">
                    <a:pos x="T6" y="T7"/>
                  </a:cxn>
                  <a:cxn ang="0">
                    <a:pos x="T8" y="T9"/>
                  </a:cxn>
                  <a:cxn ang="0">
                    <a:pos x="T10" y="T11"/>
                  </a:cxn>
                </a:cxnLst>
                <a:rect l="0" t="0" r="r" b="b"/>
                <a:pathLst>
                  <a:path w="93" h="65">
                    <a:moveTo>
                      <a:pt x="32" y="36"/>
                    </a:moveTo>
                    <a:lnTo>
                      <a:pt x="32" y="36"/>
                    </a:lnTo>
                    <a:cubicBezTo>
                      <a:pt x="44" y="47"/>
                      <a:pt x="57" y="57"/>
                      <a:pt x="71" y="65"/>
                    </a:cubicBezTo>
                    <a:lnTo>
                      <a:pt x="93" y="0"/>
                    </a:lnTo>
                    <a:lnTo>
                      <a:pt x="0" y="0"/>
                    </a:lnTo>
                    <a:cubicBezTo>
                      <a:pt x="9" y="13"/>
                      <a:pt x="20" y="26"/>
                      <a:pt x="32" y="36"/>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7" name="Freeform 121">
                <a:extLst>
                  <a:ext uri="{FF2B5EF4-FFF2-40B4-BE49-F238E27FC236}">
                    <a16:creationId xmlns:a16="http://schemas.microsoft.com/office/drawing/2014/main" id="{23909812-9B60-4092-BB6D-E84EF9C658A9}"/>
                  </a:ext>
                </a:extLst>
              </p:cNvPr>
              <p:cNvSpPr>
                <a:spLocks/>
              </p:cNvSpPr>
              <p:nvPr/>
            </p:nvSpPr>
            <p:spPr bwMode="auto">
              <a:xfrm>
                <a:off x="5003" y="1613"/>
                <a:ext cx="151" cy="19"/>
              </a:xfrm>
              <a:custGeom>
                <a:avLst/>
                <a:gdLst>
                  <a:gd name="T0" fmla="*/ 238 w 243"/>
                  <a:gd name="T1" fmla="*/ 0 h 30"/>
                  <a:gd name="T2" fmla="*/ 238 w 243"/>
                  <a:gd name="T3" fmla="*/ 0 h 30"/>
                  <a:gd name="T4" fmla="*/ 0 w 243"/>
                  <a:gd name="T5" fmla="*/ 0 h 30"/>
                  <a:gd name="T6" fmla="*/ 6 w 243"/>
                  <a:gd name="T7" fmla="*/ 15 h 30"/>
                  <a:gd name="T8" fmla="*/ 12 w 243"/>
                  <a:gd name="T9" fmla="*/ 30 h 30"/>
                  <a:gd name="T10" fmla="*/ 243 w 243"/>
                  <a:gd name="T11" fmla="*/ 30 h 30"/>
                  <a:gd name="T12" fmla="*/ 238 w 24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43" h="30">
                    <a:moveTo>
                      <a:pt x="238" y="0"/>
                    </a:moveTo>
                    <a:lnTo>
                      <a:pt x="238" y="0"/>
                    </a:lnTo>
                    <a:lnTo>
                      <a:pt x="0" y="0"/>
                    </a:lnTo>
                    <a:cubicBezTo>
                      <a:pt x="2" y="5"/>
                      <a:pt x="4" y="10"/>
                      <a:pt x="6" y="15"/>
                    </a:cubicBezTo>
                    <a:cubicBezTo>
                      <a:pt x="8" y="20"/>
                      <a:pt x="10" y="25"/>
                      <a:pt x="12" y="30"/>
                    </a:cubicBezTo>
                    <a:lnTo>
                      <a:pt x="243" y="30"/>
                    </a:lnTo>
                    <a:lnTo>
                      <a:pt x="238"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8" name="Freeform 122">
                <a:extLst>
                  <a:ext uri="{FF2B5EF4-FFF2-40B4-BE49-F238E27FC236}">
                    <a16:creationId xmlns:a16="http://schemas.microsoft.com/office/drawing/2014/main" id="{2A1823B0-FB97-4C5E-9C03-6DBAEA5AC61B}"/>
                  </a:ext>
                </a:extLst>
              </p:cNvPr>
              <p:cNvSpPr>
                <a:spLocks/>
              </p:cNvSpPr>
              <p:nvPr/>
            </p:nvSpPr>
            <p:spPr bwMode="auto">
              <a:xfrm>
                <a:off x="5083" y="1689"/>
                <a:ext cx="84" cy="18"/>
              </a:xfrm>
              <a:custGeom>
                <a:avLst/>
                <a:gdLst>
                  <a:gd name="T0" fmla="*/ 6 w 136"/>
                  <a:gd name="T1" fmla="*/ 0 h 30"/>
                  <a:gd name="T2" fmla="*/ 6 w 136"/>
                  <a:gd name="T3" fmla="*/ 0 h 30"/>
                  <a:gd name="T4" fmla="*/ 0 w 136"/>
                  <a:gd name="T5" fmla="*/ 17 h 30"/>
                  <a:gd name="T6" fmla="*/ 37 w 136"/>
                  <a:gd name="T7" fmla="*/ 27 h 30"/>
                  <a:gd name="T8" fmla="*/ 76 w 136"/>
                  <a:gd name="T9" fmla="*/ 30 h 30"/>
                  <a:gd name="T10" fmla="*/ 136 w 136"/>
                  <a:gd name="T11" fmla="*/ 22 h 30"/>
                  <a:gd name="T12" fmla="*/ 132 w 136"/>
                  <a:gd name="T13" fmla="*/ 0 h 30"/>
                  <a:gd name="T14" fmla="*/ 6 w 1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30">
                    <a:moveTo>
                      <a:pt x="6" y="0"/>
                    </a:moveTo>
                    <a:lnTo>
                      <a:pt x="6" y="0"/>
                    </a:lnTo>
                    <a:lnTo>
                      <a:pt x="0" y="17"/>
                    </a:lnTo>
                    <a:cubicBezTo>
                      <a:pt x="12" y="21"/>
                      <a:pt x="25" y="25"/>
                      <a:pt x="37" y="27"/>
                    </a:cubicBezTo>
                    <a:cubicBezTo>
                      <a:pt x="50" y="29"/>
                      <a:pt x="63" y="30"/>
                      <a:pt x="76" y="30"/>
                    </a:cubicBezTo>
                    <a:cubicBezTo>
                      <a:pt x="96" y="30"/>
                      <a:pt x="116" y="28"/>
                      <a:pt x="136" y="22"/>
                    </a:cubicBezTo>
                    <a:lnTo>
                      <a:pt x="132" y="0"/>
                    </a:lnTo>
                    <a:lnTo>
                      <a:pt x="6"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9" name="Freeform 123">
                <a:extLst>
                  <a:ext uri="{FF2B5EF4-FFF2-40B4-BE49-F238E27FC236}">
                    <a16:creationId xmlns:a16="http://schemas.microsoft.com/office/drawing/2014/main" id="{D0E609BD-B7B2-48EF-BAEF-D5C2C5E88D80}"/>
                  </a:ext>
                </a:extLst>
              </p:cNvPr>
              <p:cNvSpPr>
                <a:spLocks/>
              </p:cNvSpPr>
              <p:nvPr/>
            </p:nvSpPr>
            <p:spPr bwMode="auto">
              <a:xfrm>
                <a:off x="5170" y="1613"/>
                <a:ext cx="87" cy="19"/>
              </a:xfrm>
              <a:custGeom>
                <a:avLst/>
                <a:gdLst>
                  <a:gd name="T0" fmla="*/ 6 w 140"/>
                  <a:gd name="T1" fmla="*/ 30 h 30"/>
                  <a:gd name="T2" fmla="*/ 6 w 140"/>
                  <a:gd name="T3" fmla="*/ 30 h 30"/>
                  <a:gd name="T4" fmla="*/ 129 w 140"/>
                  <a:gd name="T5" fmla="*/ 30 h 30"/>
                  <a:gd name="T6" fmla="*/ 135 w 140"/>
                  <a:gd name="T7" fmla="*/ 15 h 30"/>
                  <a:gd name="T8" fmla="*/ 140 w 140"/>
                  <a:gd name="T9" fmla="*/ 0 h 30"/>
                  <a:gd name="T10" fmla="*/ 0 w 140"/>
                  <a:gd name="T11" fmla="*/ 0 h 30"/>
                  <a:gd name="T12" fmla="*/ 6 w 14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40" h="30">
                    <a:moveTo>
                      <a:pt x="6" y="30"/>
                    </a:moveTo>
                    <a:lnTo>
                      <a:pt x="6" y="30"/>
                    </a:lnTo>
                    <a:lnTo>
                      <a:pt x="129" y="30"/>
                    </a:lnTo>
                    <a:cubicBezTo>
                      <a:pt x="131" y="25"/>
                      <a:pt x="133" y="20"/>
                      <a:pt x="135" y="15"/>
                    </a:cubicBezTo>
                    <a:cubicBezTo>
                      <a:pt x="137" y="10"/>
                      <a:pt x="139" y="5"/>
                      <a:pt x="140" y="0"/>
                    </a:cubicBezTo>
                    <a:lnTo>
                      <a:pt x="0" y="0"/>
                    </a:lnTo>
                    <a:lnTo>
                      <a:pt x="6"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0" name="Freeform 124">
                <a:extLst>
                  <a:ext uri="{FF2B5EF4-FFF2-40B4-BE49-F238E27FC236}">
                    <a16:creationId xmlns:a16="http://schemas.microsoft.com/office/drawing/2014/main" id="{99760226-A2A5-431A-97C3-A0182688C3C3}"/>
                  </a:ext>
                </a:extLst>
              </p:cNvPr>
              <p:cNvSpPr>
                <a:spLocks/>
              </p:cNvSpPr>
              <p:nvPr/>
            </p:nvSpPr>
            <p:spPr bwMode="auto">
              <a:xfrm>
                <a:off x="5177" y="1651"/>
                <a:ext cx="62" cy="45"/>
              </a:xfrm>
              <a:custGeom>
                <a:avLst/>
                <a:gdLst>
                  <a:gd name="T0" fmla="*/ 14 w 100"/>
                  <a:gd name="T1" fmla="*/ 72 h 72"/>
                  <a:gd name="T2" fmla="*/ 14 w 100"/>
                  <a:gd name="T3" fmla="*/ 72 h 72"/>
                  <a:gd name="T4" fmla="*/ 61 w 100"/>
                  <a:gd name="T5" fmla="*/ 42 h 72"/>
                  <a:gd name="T6" fmla="*/ 100 w 100"/>
                  <a:gd name="T7" fmla="*/ 0 h 72"/>
                  <a:gd name="T8" fmla="*/ 0 w 100"/>
                  <a:gd name="T9" fmla="*/ 0 h 72"/>
                  <a:gd name="T10" fmla="*/ 14 w 100"/>
                  <a:gd name="T11" fmla="*/ 72 h 72"/>
                </a:gdLst>
                <a:ahLst/>
                <a:cxnLst>
                  <a:cxn ang="0">
                    <a:pos x="T0" y="T1"/>
                  </a:cxn>
                  <a:cxn ang="0">
                    <a:pos x="T2" y="T3"/>
                  </a:cxn>
                  <a:cxn ang="0">
                    <a:pos x="T4" y="T5"/>
                  </a:cxn>
                  <a:cxn ang="0">
                    <a:pos x="T6" y="T7"/>
                  </a:cxn>
                  <a:cxn ang="0">
                    <a:pos x="T8" y="T9"/>
                  </a:cxn>
                  <a:cxn ang="0">
                    <a:pos x="T10" y="T11"/>
                  </a:cxn>
                </a:cxnLst>
                <a:rect l="0" t="0" r="r" b="b"/>
                <a:pathLst>
                  <a:path w="100" h="72">
                    <a:moveTo>
                      <a:pt x="14" y="72"/>
                    </a:moveTo>
                    <a:lnTo>
                      <a:pt x="14" y="72"/>
                    </a:lnTo>
                    <a:cubicBezTo>
                      <a:pt x="31" y="64"/>
                      <a:pt x="47" y="54"/>
                      <a:pt x="61" y="42"/>
                    </a:cubicBezTo>
                    <a:cubicBezTo>
                      <a:pt x="76" y="30"/>
                      <a:pt x="89" y="16"/>
                      <a:pt x="100" y="0"/>
                    </a:cubicBezTo>
                    <a:lnTo>
                      <a:pt x="0" y="0"/>
                    </a:lnTo>
                    <a:lnTo>
                      <a:pt x="14" y="72"/>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1" name="Group 200">
            <a:extLst>
              <a:ext uri="{FF2B5EF4-FFF2-40B4-BE49-F238E27FC236}">
                <a16:creationId xmlns:a16="http://schemas.microsoft.com/office/drawing/2014/main" id="{C693EF08-8C4A-4082-A950-63D1822CADA9}"/>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202" name="Freeform 105">
              <a:extLst>
                <a:ext uri="{FF2B5EF4-FFF2-40B4-BE49-F238E27FC236}">
                  <a16:creationId xmlns:a16="http://schemas.microsoft.com/office/drawing/2014/main" id="{EF1A7B25-0404-4A3E-8D79-DE8F97AC1217}"/>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3" name="Freeform 106">
              <a:extLst>
                <a:ext uri="{FF2B5EF4-FFF2-40B4-BE49-F238E27FC236}">
                  <a16:creationId xmlns:a16="http://schemas.microsoft.com/office/drawing/2014/main" id="{ED8645E1-CA40-42D2-999E-FBA0716073DA}"/>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4" name="Freeform 107">
              <a:extLst>
                <a:ext uri="{FF2B5EF4-FFF2-40B4-BE49-F238E27FC236}">
                  <a16:creationId xmlns:a16="http://schemas.microsoft.com/office/drawing/2014/main" id="{41715CE7-7651-4306-BB49-0EE0D0DB65EC}"/>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5" name="Freeform 108">
              <a:extLst>
                <a:ext uri="{FF2B5EF4-FFF2-40B4-BE49-F238E27FC236}">
                  <a16:creationId xmlns:a16="http://schemas.microsoft.com/office/drawing/2014/main" id="{8932BC05-7AB3-431C-8A42-3C556A95AEC9}"/>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6" name="Freeform 109">
              <a:extLst>
                <a:ext uri="{FF2B5EF4-FFF2-40B4-BE49-F238E27FC236}">
                  <a16:creationId xmlns:a16="http://schemas.microsoft.com/office/drawing/2014/main" id="{C32458ED-24DB-46BF-AE69-47ACEFBE91C3}"/>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27053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Scale with confidence</a:t>
            </a:r>
            <a:br>
              <a:rPr lang="en-US"/>
            </a:br>
            <a:r>
              <a:rPr lang="en-US" sz="2000"/>
              <a:t>Drive innovation at scale while maintaining governance, security and quality</a:t>
            </a:r>
          </a:p>
        </p:txBody>
      </p:sp>
      <p:cxnSp>
        <p:nvCxnSpPr>
          <p:cNvPr id="121" name="Straight Connector 120">
            <a:extLst>
              <a:ext uri="{FF2B5EF4-FFF2-40B4-BE49-F238E27FC236}">
                <a16:creationId xmlns:a16="http://schemas.microsoft.com/office/drawing/2014/main" id="{5998D6D5-44EE-45A9-BC7B-8BB6DB101A75}"/>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22" name="Rectangle 121">
            <a:extLst>
              <a:ext uri="{FF2B5EF4-FFF2-40B4-BE49-F238E27FC236}">
                <a16:creationId xmlns:a16="http://schemas.microsoft.com/office/drawing/2014/main" id="{85E1DD11-CC88-45AB-BF52-CB14E3DE2B2F}"/>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129" name="Rectangle 128">
            <a:extLst>
              <a:ext uri="{FF2B5EF4-FFF2-40B4-BE49-F238E27FC236}">
                <a16:creationId xmlns:a16="http://schemas.microsoft.com/office/drawing/2014/main" id="{19E4C140-47CE-4CDF-9104-0D4D268C97D0}"/>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Take your apps to the next level</a:t>
            </a:r>
          </a:p>
        </p:txBody>
      </p:sp>
      <p:sp>
        <p:nvSpPr>
          <p:cNvPr id="140" name="Rectangle 139">
            <a:extLst>
              <a:ext uri="{FF2B5EF4-FFF2-40B4-BE49-F238E27FC236}">
                <a16:creationId xmlns:a16="http://schemas.microsoft.com/office/drawing/2014/main" id="{03F06DB9-8261-4E47-AAE1-4B33D6288385}"/>
              </a:ext>
              <a:ext uri="{C183D7F6-B498-43B3-948B-1728B52AA6E4}">
                <adec:decorative xmlns:adec="http://schemas.microsoft.com/office/drawing/2017/decorative" val="1"/>
              </a:ext>
            </a:extLst>
          </p:cNvPr>
          <p:cNvSpPr/>
          <p:nvPr/>
        </p:nvSpPr>
        <p:spPr bwMode="auto">
          <a:xfrm>
            <a:off x="6348982" y="6205436"/>
            <a:ext cx="2452117"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Scale with confidence</a:t>
            </a:r>
          </a:p>
        </p:txBody>
      </p:sp>
      <p:grpSp>
        <p:nvGrpSpPr>
          <p:cNvPr id="141" name="Group 140">
            <a:extLst>
              <a:ext uri="{FF2B5EF4-FFF2-40B4-BE49-F238E27FC236}">
                <a16:creationId xmlns:a16="http://schemas.microsoft.com/office/drawing/2014/main" id="{74333D49-0F39-40DC-A61C-62BD6DDF26E5}"/>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42" name="Freeform 67">
              <a:extLst>
                <a:ext uri="{FF2B5EF4-FFF2-40B4-BE49-F238E27FC236}">
                  <a16:creationId xmlns:a16="http://schemas.microsoft.com/office/drawing/2014/main" id="{E48B3EEF-9B5F-43F4-8F7B-C1C3B69F9FF2}"/>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62CB8FAB-6AEF-4216-BBB3-FAD0D8C45877}"/>
                </a:ext>
              </a:extLst>
            </p:cNvPr>
            <p:cNvGrpSpPr/>
            <p:nvPr/>
          </p:nvGrpSpPr>
          <p:grpSpPr>
            <a:xfrm>
              <a:off x="11095854" y="679871"/>
              <a:ext cx="333714" cy="333714"/>
              <a:chOff x="11806839" y="1342316"/>
              <a:chExt cx="644094" cy="644094"/>
            </a:xfrm>
          </p:grpSpPr>
          <p:sp>
            <p:nvSpPr>
              <p:cNvPr id="144" name="Freeform 1086">
                <a:extLst>
                  <a:ext uri="{FF2B5EF4-FFF2-40B4-BE49-F238E27FC236}">
                    <a16:creationId xmlns:a16="http://schemas.microsoft.com/office/drawing/2014/main" id="{572A8A47-D8ED-4AC5-892A-26917459FD30}"/>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5" name="Freeform 1083">
                <a:extLst>
                  <a:ext uri="{FF2B5EF4-FFF2-40B4-BE49-F238E27FC236}">
                    <a16:creationId xmlns:a16="http://schemas.microsoft.com/office/drawing/2014/main" id="{5095F49F-0E7B-4428-B194-9C0B21A3D193}"/>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6" name="Freeform 1084">
                <a:extLst>
                  <a:ext uri="{FF2B5EF4-FFF2-40B4-BE49-F238E27FC236}">
                    <a16:creationId xmlns:a16="http://schemas.microsoft.com/office/drawing/2014/main" id="{952A01E8-31A4-42A8-B31B-68D806F417B4}"/>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7" name="Freeform 1085">
                <a:extLst>
                  <a:ext uri="{FF2B5EF4-FFF2-40B4-BE49-F238E27FC236}">
                    <a16:creationId xmlns:a16="http://schemas.microsoft.com/office/drawing/2014/main" id="{A24B0AE7-21F0-4503-8340-D1975F8C777A}"/>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48" name="Rectangle 147">
            <a:extLst>
              <a:ext uri="{FF2B5EF4-FFF2-40B4-BE49-F238E27FC236}">
                <a16:creationId xmlns:a16="http://schemas.microsoft.com/office/drawing/2014/main" id="{CB3B2930-88BC-4B75-BDD2-0CB096730119}"/>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49" name="Group 148">
            <a:extLst>
              <a:ext uri="{FF2B5EF4-FFF2-40B4-BE49-F238E27FC236}">
                <a16:creationId xmlns:a16="http://schemas.microsoft.com/office/drawing/2014/main" id="{B4A7A9A5-D0E9-4942-A2EC-43FD2FFBD71B}"/>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50" name="Rectangle 149">
              <a:extLst>
                <a:ext uri="{FF2B5EF4-FFF2-40B4-BE49-F238E27FC236}">
                  <a16:creationId xmlns:a16="http://schemas.microsoft.com/office/drawing/2014/main" id="{0429B884-2BFC-4D24-91A2-1E637943BA2A}"/>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D5663BE-0FC2-48B8-8B13-681E2CCEE716}"/>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614D01D7-93FD-462E-A860-93632D095C0D}"/>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735A0055-E533-4A3C-BDBB-BF5F65149225}"/>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5D4E4B80-CE8D-4414-A1F7-22102ADEE5BD}"/>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6601CC0D-B109-4C5A-90DF-F500A364C7A7}"/>
                </a:ext>
              </a:extLst>
            </p:cNvPr>
            <p:cNvGrpSpPr/>
            <p:nvPr/>
          </p:nvGrpSpPr>
          <p:grpSpPr>
            <a:xfrm>
              <a:off x="10351024" y="3989686"/>
              <a:ext cx="379641" cy="382863"/>
              <a:chOff x="10351024" y="3989686"/>
              <a:chExt cx="379641" cy="382863"/>
            </a:xfrm>
            <a:grpFill/>
          </p:grpSpPr>
          <p:sp>
            <p:nvSpPr>
              <p:cNvPr id="156" name="Oval 155">
                <a:extLst>
                  <a:ext uri="{FF2B5EF4-FFF2-40B4-BE49-F238E27FC236}">
                    <a16:creationId xmlns:a16="http://schemas.microsoft.com/office/drawing/2014/main" id="{CCEA6775-E664-413E-B9B5-2238D8F74FE0}"/>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A2FB124B-4080-4664-B038-ECF0020C4821}"/>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9C7160F3-C74D-4374-974F-184F9CF1CF74}"/>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E9BB4852-A832-4198-88DC-E56BE5FBAC1B}"/>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74A8B7EE-98DE-45C7-BD88-F6EC61EA29EC}"/>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75EA1BE7-C483-4621-933A-44435BBCA98B}"/>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 name="Group 19" descr="Quality control&#10;A full view of your apps, usage and creators eliminates Shadow IT. Maintain standards and drive best practices with the Center of Excellence toolkit&#10;">
            <a:extLst>
              <a:ext uri="{FF2B5EF4-FFF2-40B4-BE49-F238E27FC236}">
                <a16:creationId xmlns:a16="http://schemas.microsoft.com/office/drawing/2014/main" id="{AB7FB843-313C-4104-A470-91F4B5AD55F2}"/>
              </a:ext>
            </a:extLst>
          </p:cNvPr>
          <p:cNvGrpSpPr/>
          <p:nvPr/>
        </p:nvGrpSpPr>
        <p:grpSpPr>
          <a:xfrm>
            <a:off x="941224" y="2094396"/>
            <a:ext cx="2926080" cy="2057123"/>
            <a:chOff x="941224" y="2094396"/>
            <a:chExt cx="2926080" cy="2057123"/>
          </a:xfrm>
        </p:grpSpPr>
        <p:sp>
          <p:nvSpPr>
            <p:cNvPr id="162" name="Oval 161">
              <a:extLst>
                <a:ext uri="{FF2B5EF4-FFF2-40B4-BE49-F238E27FC236}">
                  <a16:creationId xmlns:a16="http://schemas.microsoft.com/office/drawing/2014/main" id="{FBE03410-59F0-4317-B37A-F68ECA617C86}"/>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CA23DCB8-640F-465F-8A43-47903CAC9CC2}"/>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Quality control</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A full view of your apps, usage and creators eliminates Shadow IT. Maintain standards and drive best practices with the Center of Excellence toolkit</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03" name="Group 303">
              <a:extLst>
                <a:ext uri="{FF2B5EF4-FFF2-40B4-BE49-F238E27FC236}">
                  <a16:creationId xmlns:a16="http://schemas.microsoft.com/office/drawing/2014/main" id="{650D7D79-7F3D-4C7D-B29F-ED0A46E7079B}"/>
                </a:ext>
              </a:extLst>
            </p:cNvPr>
            <p:cNvGrpSpPr>
              <a:grpSpLocks noChangeAspect="1"/>
            </p:cNvGrpSpPr>
            <p:nvPr/>
          </p:nvGrpSpPr>
          <p:grpSpPr bwMode="auto">
            <a:xfrm>
              <a:off x="1978738" y="2424314"/>
              <a:ext cx="851053" cy="851053"/>
              <a:chOff x="3270" y="3361"/>
              <a:chExt cx="256" cy="256"/>
            </a:xfrm>
          </p:grpSpPr>
          <p:sp>
            <p:nvSpPr>
              <p:cNvPr id="204" name="AutoShape 302">
                <a:extLst>
                  <a:ext uri="{FF2B5EF4-FFF2-40B4-BE49-F238E27FC236}">
                    <a16:creationId xmlns:a16="http://schemas.microsoft.com/office/drawing/2014/main" id="{2C0B4429-8E3D-4F26-B028-E9AAC44D3722}"/>
                  </a:ext>
                </a:extLst>
              </p:cNvPr>
              <p:cNvSpPr>
                <a:spLocks noChangeAspect="1" noChangeArrowheads="1" noTextEdit="1"/>
              </p:cNvSpPr>
              <p:nvPr/>
            </p:nvSpPr>
            <p:spPr bwMode="auto">
              <a:xfrm>
                <a:off x="3270" y="336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5" name="Freeform 304">
                <a:extLst>
                  <a:ext uri="{FF2B5EF4-FFF2-40B4-BE49-F238E27FC236}">
                    <a16:creationId xmlns:a16="http://schemas.microsoft.com/office/drawing/2014/main" id="{41F7ED7F-8F09-4821-8D1B-75ECDE539A75}"/>
                  </a:ext>
                </a:extLst>
              </p:cNvPr>
              <p:cNvSpPr>
                <a:spLocks/>
              </p:cNvSpPr>
              <p:nvPr/>
            </p:nvSpPr>
            <p:spPr bwMode="auto">
              <a:xfrm>
                <a:off x="3311" y="3393"/>
                <a:ext cx="17" cy="29"/>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6" name="Freeform 305">
                <a:extLst>
                  <a:ext uri="{FF2B5EF4-FFF2-40B4-BE49-F238E27FC236}">
                    <a16:creationId xmlns:a16="http://schemas.microsoft.com/office/drawing/2014/main" id="{ADC07C25-36CD-4B4B-B313-A3CAB9275F36}"/>
                  </a:ext>
                </a:extLst>
              </p:cNvPr>
              <p:cNvSpPr>
                <a:spLocks/>
              </p:cNvSpPr>
              <p:nvPr/>
            </p:nvSpPr>
            <p:spPr bwMode="auto">
              <a:xfrm>
                <a:off x="3311" y="3471"/>
                <a:ext cx="17" cy="117"/>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7" name="Freeform 306">
                <a:extLst>
                  <a:ext uri="{FF2B5EF4-FFF2-40B4-BE49-F238E27FC236}">
                    <a16:creationId xmlns:a16="http://schemas.microsoft.com/office/drawing/2014/main" id="{911D224B-30F1-46EA-9DCB-0057F324B760}"/>
                  </a:ext>
                </a:extLst>
              </p:cNvPr>
              <p:cNvSpPr>
                <a:spLocks/>
              </p:cNvSpPr>
              <p:nvPr/>
            </p:nvSpPr>
            <p:spPr bwMode="auto">
              <a:xfrm>
                <a:off x="3394" y="3569"/>
                <a:ext cx="16" cy="19"/>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8" name="Freeform 307">
                <a:extLst>
                  <a:ext uri="{FF2B5EF4-FFF2-40B4-BE49-F238E27FC236}">
                    <a16:creationId xmlns:a16="http://schemas.microsoft.com/office/drawing/2014/main" id="{D6B8C592-6F41-46F1-B1A8-45451C2B2DAB}"/>
                  </a:ext>
                </a:extLst>
              </p:cNvPr>
              <p:cNvSpPr>
                <a:spLocks/>
              </p:cNvSpPr>
              <p:nvPr/>
            </p:nvSpPr>
            <p:spPr bwMode="auto">
              <a:xfrm>
                <a:off x="3394" y="3393"/>
                <a:ext cx="16" cy="125"/>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308">
                <a:extLst>
                  <a:ext uri="{FF2B5EF4-FFF2-40B4-BE49-F238E27FC236}">
                    <a16:creationId xmlns:a16="http://schemas.microsoft.com/office/drawing/2014/main" id="{BB33B25C-1950-4F76-91BE-0CD58FF2E2C5}"/>
                  </a:ext>
                </a:extLst>
              </p:cNvPr>
              <p:cNvSpPr>
                <a:spLocks/>
              </p:cNvSpPr>
              <p:nvPr/>
            </p:nvSpPr>
            <p:spPr bwMode="auto">
              <a:xfrm>
                <a:off x="3477" y="3519"/>
                <a:ext cx="16" cy="69"/>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309">
                <a:extLst>
                  <a:ext uri="{FF2B5EF4-FFF2-40B4-BE49-F238E27FC236}">
                    <a16:creationId xmlns:a16="http://schemas.microsoft.com/office/drawing/2014/main" id="{6E970176-F924-4ABA-A50C-B85F6A5D2A23}"/>
                  </a:ext>
                </a:extLst>
              </p:cNvPr>
              <p:cNvSpPr>
                <a:spLocks/>
              </p:cNvSpPr>
              <p:nvPr/>
            </p:nvSpPr>
            <p:spPr bwMode="auto">
              <a:xfrm>
                <a:off x="3477" y="3393"/>
                <a:ext cx="16" cy="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310">
                <a:extLst>
                  <a:ext uri="{FF2B5EF4-FFF2-40B4-BE49-F238E27FC236}">
                    <a16:creationId xmlns:a16="http://schemas.microsoft.com/office/drawing/2014/main" id="{980CB73D-D8E5-4A0A-A51E-86B9DD53CC8C}"/>
                  </a:ext>
                </a:extLst>
              </p:cNvPr>
              <p:cNvSpPr>
                <a:spLocks/>
              </p:cNvSpPr>
              <p:nvPr/>
            </p:nvSpPr>
            <p:spPr bwMode="auto">
              <a:xfrm>
                <a:off x="3294" y="3422"/>
                <a:ext cx="50" cy="33"/>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2" name="Freeform 311">
                <a:extLst>
                  <a:ext uri="{FF2B5EF4-FFF2-40B4-BE49-F238E27FC236}">
                    <a16:creationId xmlns:a16="http://schemas.microsoft.com/office/drawing/2014/main" id="{497B79B9-87C8-4399-AE47-234EA5AC4208}"/>
                  </a:ext>
                </a:extLst>
              </p:cNvPr>
              <p:cNvSpPr>
                <a:spLocks/>
              </p:cNvSpPr>
              <p:nvPr/>
            </p:nvSpPr>
            <p:spPr bwMode="auto">
              <a:xfrm>
                <a:off x="3377" y="3518"/>
                <a:ext cx="50" cy="34"/>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3" name="Freeform 312">
                <a:extLst>
                  <a:ext uri="{FF2B5EF4-FFF2-40B4-BE49-F238E27FC236}">
                    <a16:creationId xmlns:a16="http://schemas.microsoft.com/office/drawing/2014/main" id="{6FF25E77-3E3F-4049-B7B4-C3D1B0ECF8BB}"/>
                  </a:ext>
                </a:extLst>
              </p:cNvPr>
              <p:cNvSpPr>
                <a:spLocks/>
              </p:cNvSpPr>
              <p:nvPr/>
            </p:nvSpPr>
            <p:spPr bwMode="auto">
              <a:xfrm>
                <a:off x="3460" y="3468"/>
                <a:ext cx="50" cy="33"/>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9" name="Group 18" descr="No compromise protection&#10;Built-in capabilities enable you to control who can access which apps and data using built-in identity protection and DLP policies. Meet compliance with more than 90 certifications&#10;">
            <a:extLst>
              <a:ext uri="{FF2B5EF4-FFF2-40B4-BE49-F238E27FC236}">
                <a16:creationId xmlns:a16="http://schemas.microsoft.com/office/drawing/2014/main" id="{7F27BD19-24BF-472F-A599-F7A5F6687B5E}"/>
              </a:ext>
            </a:extLst>
          </p:cNvPr>
          <p:cNvGrpSpPr/>
          <p:nvPr/>
        </p:nvGrpSpPr>
        <p:grpSpPr>
          <a:xfrm>
            <a:off x="4632960" y="2094396"/>
            <a:ext cx="2926080" cy="2057123"/>
            <a:chOff x="4632960" y="2094396"/>
            <a:chExt cx="2926080" cy="2057123"/>
          </a:xfrm>
        </p:grpSpPr>
        <p:sp>
          <p:nvSpPr>
            <p:cNvPr id="164" name="Oval 163">
              <a:extLst>
                <a:ext uri="{FF2B5EF4-FFF2-40B4-BE49-F238E27FC236}">
                  <a16:creationId xmlns:a16="http://schemas.microsoft.com/office/drawing/2014/main" id="{2D9F2AA6-228B-4776-AE21-233D622B2319}"/>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C0AEBA74-0C9E-4556-87D4-A8599FAD258A}"/>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itchFamily="34" charset="0"/>
                </a:rPr>
                <a:t>No compromise protection</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100000">
                        <a:srgbClr val="000000"/>
                      </a:gs>
                      <a:gs pos="0">
                        <a:srgbClr val="000000"/>
                      </a:gs>
                    </a:gsLst>
                    <a:lin ang="2700000" scaled="1"/>
                  </a:gradFill>
                  <a:effectLst/>
                  <a:uLnTx/>
                  <a:uFillTx/>
                  <a:latin typeface="Segoe UI"/>
                  <a:ea typeface="+mn-ea"/>
                  <a:cs typeface="Segoe UI" pitchFamily="34" charset="0"/>
                </a:rPr>
                <a:t>Built-in capabilities enable you to control who can access which apps and data using built-in identity protection and DLP policies. Meet compliance with more than 90 certifications</a:t>
              </a:r>
              <a:endParaRPr kumimoji="0" lang="en-US" sz="1600" b="0" i="0" u="none" strike="noStrike" kern="0" cap="none" spc="0" normalizeH="0" baseline="0" noProof="0" dirty="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14" name="Group 50">
              <a:extLst>
                <a:ext uri="{FF2B5EF4-FFF2-40B4-BE49-F238E27FC236}">
                  <a16:creationId xmlns:a16="http://schemas.microsoft.com/office/drawing/2014/main" id="{89692E5E-8A93-4046-8E4F-0429600F8013}"/>
                </a:ext>
              </a:extLst>
            </p:cNvPr>
            <p:cNvGrpSpPr>
              <a:grpSpLocks noChangeAspect="1"/>
            </p:cNvGrpSpPr>
            <p:nvPr/>
          </p:nvGrpSpPr>
          <p:grpSpPr bwMode="auto">
            <a:xfrm>
              <a:off x="5693111" y="2446951"/>
              <a:ext cx="805778" cy="805778"/>
              <a:chOff x="5008" y="801"/>
              <a:chExt cx="256" cy="256"/>
            </a:xfrm>
          </p:grpSpPr>
          <p:sp>
            <p:nvSpPr>
              <p:cNvPr id="215" name="AutoShape 49">
                <a:extLst>
                  <a:ext uri="{FF2B5EF4-FFF2-40B4-BE49-F238E27FC236}">
                    <a16:creationId xmlns:a16="http://schemas.microsoft.com/office/drawing/2014/main" id="{25B3222A-6E37-4C4B-AA2A-58CDAE4F849A}"/>
                  </a:ext>
                </a:extLst>
              </p:cNvPr>
              <p:cNvSpPr>
                <a:spLocks noChangeAspect="1" noChangeArrowheads="1" noTextEdit="1"/>
              </p:cNvSpPr>
              <p:nvPr/>
            </p:nvSpPr>
            <p:spPr bwMode="auto">
              <a:xfrm>
                <a:off x="5008"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6" name="Freeform 51">
                <a:extLst>
                  <a:ext uri="{FF2B5EF4-FFF2-40B4-BE49-F238E27FC236}">
                    <a16:creationId xmlns:a16="http://schemas.microsoft.com/office/drawing/2014/main" id="{A581DDDC-64E7-41CB-A837-2B475F39665B}"/>
                  </a:ext>
                </a:extLst>
              </p:cNvPr>
              <p:cNvSpPr>
                <a:spLocks/>
              </p:cNvSpPr>
              <p:nvPr/>
            </p:nvSpPr>
            <p:spPr bwMode="auto">
              <a:xfrm>
                <a:off x="5163" y="907"/>
                <a:ext cx="109" cy="49"/>
              </a:xfrm>
              <a:custGeom>
                <a:avLst/>
                <a:gdLst>
                  <a:gd name="T0" fmla="*/ 137 w 176"/>
                  <a:gd name="T1" fmla="*/ 0 h 78"/>
                  <a:gd name="T2" fmla="*/ 137 w 176"/>
                  <a:gd name="T3" fmla="*/ 0 h 78"/>
                  <a:gd name="T4" fmla="*/ 0 w 176"/>
                  <a:gd name="T5" fmla="*/ 0 h 78"/>
                  <a:gd name="T6" fmla="*/ 10 w 176"/>
                  <a:gd name="T7" fmla="*/ 18 h 78"/>
                  <a:gd name="T8" fmla="*/ 17 w 176"/>
                  <a:gd name="T9" fmla="*/ 54 h 78"/>
                  <a:gd name="T10" fmla="*/ 17 w 176"/>
                  <a:gd name="T11" fmla="*/ 62 h 78"/>
                  <a:gd name="T12" fmla="*/ 33 w 176"/>
                  <a:gd name="T13" fmla="*/ 78 h 78"/>
                  <a:gd name="T14" fmla="*/ 59 w 176"/>
                  <a:gd name="T15" fmla="*/ 52 h 78"/>
                  <a:gd name="T16" fmla="*/ 85 w 176"/>
                  <a:gd name="T17" fmla="*/ 78 h 78"/>
                  <a:gd name="T18" fmla="*/ 111 w 176"/>
                  <a:gd name="T19" fmla="*/ 52 h 78"/>
                  <a:gd name="T20" fmla="*/ 137 w 176"/>
                  <a:gd name="T21" fmla="*/ 78 h 78"/>
                  <a:gd name="T22" fmla="*/ 176 w 176"/>
                  <a:gd name="T23" fmla="*/ 39 h 78"/>
                  <a:gd name="T24" fmla="*/ 137 w 1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8">
                    <a:moveTo>
                      <a:pt x="137" y="0"/>
                    </a:moveTo>
                    <a:lnTo>
                      <a:pt x="137" y="0"/>
                    </a:lnTo>
                    <a:lnTo>
                      <a:pt x="0" y="0"/>
                    </a:lnTo>
                    <a:cubicBezTo>
                      <a:pt x="4" y="6"/>
                      <a:pt x="7" y="11"/>
                      <a:pt x="10" y="18"/>
                    </a:cubicBezTo>
                    <a:cubicBezTo>
                      <a:pt x="15" y="29"/>
                      <a:pt x="17" y="41"/>
                      <a:pt x="17" y="54"/>
                    </a:cubicBezTo>
                    <a:cubicBezTo>
                      <a:pt x="17" y="56"/>
                      <a:pt x="17" y="59"/>
                      <a:pt x="17" y="62"/>
                    </a:cubicBezTo>
                    <a:lnTo>
                      <a:pt x="33" y="78"/>
                    </a:lnTo>
                    <a:lnTo>
                      <a:pt x="59" y="52"/>
                    </a:lnTo>
                    <a:lnTo>
                      <a:pt x="85" y="78"/>
                    </a:lnTo>
                    <a:lnTo>
                      <a:pt x="111" y="52"/>
                    </a:lnTo>
                    <a:lnTo>
                      <a:pt x="137" y="78"/>
                    </a:lnTo>
                    <a:lnTo>
                      <a:pt x="176" y="39"/>
                    </a:lnTo>
                    <a:lnTo>
                      <a:pt x="137"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7" name="Freeform 52">
                <a:extLst>
                  <a:ext uri="{FF2B5EF4-FFF2-40B4-BE49-F238E27FC236}">
                    <a16:creationId xmlns:a16="http://schemas.microsoft.com/office/drawing/2014/main" id="{9A2BF4EB-ED5F-4DFF-B697-1CEB83B09365}"/>
                  </a:ext>
                </a:extLst>
              </p:cNvPr>
              <p:cNvSpPr>
                <a:spLocks/>
              </p:cNvSpPr>
              <p:nvPr/>
            </p:nvSpPr>
            <p:spPr bwMode="auto">
              <a:xfrm>
                <a:off x="5060" y="884"/>
                <a:ext cx="171" cy="171"/>
              </a:xfrm>
              <a:custGeom>
                <a:avLst/>
                <a:gdLst>
                  <a:gd name="T0" fmla="*/ 177 w 275"/>
                  <a:gd name="T1" fmla="*/ 123 h 276"/>
                  <a:gd name="T2" fmla="*/ 177 w 275"/>
                  <a:gd name="T3" fmla="*/ 123 h 276"/>
                  <a:gd name="T4" fmla="*/ 181 w 275"/>
                  <a:gd name="T5" fmla="*/ 111 h 276"/>
                  <a:gd name="T6" fmla="*/ 183 w 275"/>
                  <a:gd name="T7" fmla="*/ 100 h 276"/>
                  <a:gd name="T8" fmla="*/ 183 w 275"/>
                  <a:gd name="T9" fmla="*/ 92 h 276"/>
                  <a:gd name="T10" fmla="*/ 176 w 275"/>
                  <a:gd name="T11" fmla="*/ 56 h 276"/>
                  <a:gd name="T12" fmla="*/ 166 w 275"/>
                  <a:gd name="T13" fmla="*/ 38 h 276"/>
                  <a:gd name="T14" fmla="*/ 156 w 275"/>
                  <a:gd name="T15" fmla="*/ 27 h 276"/>
                  <a:gd name="T16" fmla="*/ 127 w 275"/>
                  <a:gd name="T17" fmla="*/ 7 h 276"/>
                  <a:gd name="T18" fmla="*/ 123 w 275"/>
                  <a:gd name="T19" fmla="*/ 5 h 276"/>
                  <a:gd name="T20" fmla="*/ 123 w 275"/>
                  <a:gd name="T21" fmla="*/ 5 h 276"/>
                  <a:gd name="T22" fmla="*/ 123 w 275"/>
                  <a:gd name="T23" fmla="*/ 5 h 276"/>
                  <a:gd name="T24" fmla="*/ 96 w 275"/>
                  <a:gd name="T25" fmla="*/ 0 h 276"/>
                  <a:gd name="T26" fmla="*/ 91 w 275"/>
                  <a:gd name="T27" fmla="*/ 0 h 276"/>
                  <a:gd name="T28" fmla="*/ 55 w 275"/>
                  <a:gd name="T29" fmla="*/ 7 h 276"/>
                  <a:gd name="T30" fmla="*/ 26 w 275"/>
                  <a:gd name="T31" fmla="*/ 27 h 276"/>
                  <a:gd name="T32" fmla="*/ 19 w 275"/>
                  <a:gd name="T33" fmla="*/ 35 h 276"/>
                  <a:gd name="T34" fmla="*/ 20 w 275"/>
                  <a:gd name="T35" fmla="*/ 36 h 276"/>
                  <a:gd name="T36" fmla="*/ 36 w 275"/>
                  <a:gd name="T37" fmla="*/ 33 h 276"/>
                  <a:gd name="T38" fmla="*/ 47 w 275"/>
                  <a:gd name="T39" fmla="*/ 27 h 276"/>
                  <a:gd name="T40" fmla="*/ 55 w 275"/>
                  <a:gd name="T41" fmla="*/ 21 h 276"/>
                  <a:gd name="T42" fmla="*/ 87 w 275"/>
                  <a:gd name="T43" fmla="*/ 34 h 276"/>
                  <a:gd name="T44" fmla="*/ 96 w 275"/>
                  <a:gd name="T45" fmla="*/ 82 h 276"/>
                  <a:gd name="T46" fmla="*/ 89 w 275"/>
                  <a:gd name="T47" fmla="*/ 87 h 276"/>
                  <a:gd name="T48" fmla="*/ 62 w 275"/>
                  <a:gd name="T49" fmla="*/ 101 h 276"/>
                  <a:gd name="T50" fmla="*/ 20 w 275"/>
                  <a:gd name="T51" fmla="*/ 109 h 276"/>
                  <a:gd name="T52" fmla="*/ 0 w 275"/>
                  <a:gd name="T53" fmla="*/ 107 h 276"/>
                  <a:gd name="T54" fmla="*/ 6 w 275"/>
                  <a:gd name="T55" fmla="*/ 127 h 276"/>
                  <a:gd name="T56" fmla="*/ 26 w 275"/>
                  <a:gd name="T57" fmla="*/ 157 h 276"/>
                  <a:gd name="T58" fmla="*/ 55 w 275"/>
                  <a:gd name="T59" fmla="*/ 176 h 276"/>
                  <a:gd name="T60" fmla="*/ 91 w 275"/>
                  <a:gd name="T61" fmla="*/ 184 h 276"/>
                  <a:gd name="T62" fmla="*/ 121 w 275"/>
                  <a:gd name="T63" fmla="*/ 178 h 276"/>
                  <a:gd name="T64" fmla="*/ 146 w 275"/>
                  <a:gd name="T65" fmla="*/ 165 h 276"/>
                  <a:gd name="T66" fmla="*/ 146 w 275"/>
                  <a:gd name="T67" fmla="*/ 165 h 276"/>
                  <a:gd name="T68" fmla="*/ 146 w 275"/>
                  <a:gd name="T69" fmla="*/ 202 h 276"/>
                  <a:gd name="T70" fmla="*/ 183 w 275"/>
                  <a:gd name="T71" fmla="*/ 202 h 276"/>
                  <a:gd name="T72" fmla="*/ 183 w 275"/>
                  <a:gd name="T73" fmla="*/ 239 h 276"/>
                  <a:gd name="T74" fmla="*/ 220 w 275"/>
                  <a:gd name="T75" fmla="*/ 239 h 276"/>
                  <a:gd name="T76" fmla="*/ 220 w 275"/>
                  <a:gd name="T77" fmla="*/ 276 h 276"/>
                  <a:gd name="T78" fmla="*/ 275 w 275"/>
                  <a:gd name="T79" fmla="*/ 276 h 276"/>
                  <a:gd name="T80" fmla="*/ 275 w 275"/>
                  <a:gd name="T81" fmla="*/ 221 h 276"/>
                  <a:gd name="T82" fmla="*/ 177 w 275"/>
                  <a:gd name="T83" fmla="*/ 1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5" h="276">
                    <a:moveTo>
                      <a:pt x="177" y="123"/>
                    </a:moveTo>
                    <a:lnTo>
                      <a:pt x="177" y="123"/>
                    </a:lnTo>
                    <a:cubicBezTo>
                      <a:pt x="179" y="119"/>
                      <a:pt x="180" y="115"/>
                      <a:pt x="181" y="111"/>
                    </a:cubicBezTo>
                    <a:cubicBezTo>
                      <a:pt x="182" y="107"/>
                      <a:pt x="182" y="104"/>
                      <a:pt x="183" y="100"/>
                    </a:cubicBezTo>
                    <a:cubicBezTo>
                      <a:pt x="183" y="97"/>
                      <a:pt x="183" y="94"/>
                      <a:pt x="183" y="92"/>
                    </a:cubicBezTo>
                    <a:cubicBezTo>
                      <a:pt x="183" y="79"/>
                      <a:pt x="181" y="67"/>
                      <a:pt x="176" y="56"/>
                    </a:cubicBezTo>
                    <a:cubicBezTo>
                      <a:pt x="173" y="49"/>
                      <a:pt x="170" y="44"/>
                      <a:pt x="166" y="38"/>
                    </a:cubicBezTo>
                    <a:cubicBezTo>
                      <a:pt x="163" y="34"/>
                      <a:pt x="160" y="30"/>
                      <a:pt x="156" y="27"/>
                    </a:cubicBezTo>
                    <a:cubicBezTo>
                      <a:pt x="148" y="18"/>
                      <a:pt x="138" y="12"/>
                      <a:pt x="127" y="7"/>
                    </a:cubicBezTo>
                    <a:cubicBezTo>
                      <a:pt x="126" y="6"/>
                      <a:pt x="124" y="6"/>
                      <a:pt x="123" y="5"/>
                    </a:cubicBezTo>
                    <a:lnTo>
                      <a:pt x="123" y="5"/>
                    </a:lnTo>
                    <a:lnTo>
                      <a:pt x="123" y="5"/>
                    </a:lnTo>
                    <a:cubicBezTo>
                      <a:pt x="114" y="2"/>
                      <a:pt x="105" y="0"/>
                      <a:pt x="96" y="0"/>
                    </a:cubicBezTo>
                    <a:cubicBezTo>
                      <a:pt x="94" y="0"/>
                      <a:pt x="93" y="0"/>
                      <a:pt x="91" y="0"/>
                    </a:cubicBezTo>
                    <a:cubicBezTo>
                      <a:pt x="78" y="0"/>
                      <a:pt x="66" y="2"/>
                      <a:pt x="55" y="7"/>
                    </a:cubicBezTo>
                    <a:cubicBezTo>
                      <a:pt x="44" y="12"/>
                      <a:pt x="34" y="18"/>
                      <a:pt x="26" y="27"/>
                    </a:cubicBezTo>
                    <a:cubicBezTo>
                      <a:pt x="23" y="29"/>
                      <a:pt x="21" y="32"/>
                      <a:pt x="19" y="35"/>
                    </a:cubicBezTo>
                    <a:cubicBezTo>
                      <a:pt x="19" y="35"/>
                      <a:pt x="20" y="36"/>
                      <a:pt x="20" y="36"/>
                    </a:cubicBezTo>
                    <a:cubicBezTo>
                      <a:pt x="25" y="36"/>
                      <a:pt x="31" y="35"/>
                      <a:pt x="36" y="33"/>
                    </a:cubicBezTo>
                    <a:cubicBezTo>
                      <a:pt x="40" y="31"/>
                      <a:pt x="43" y="29"/>
                      <a:pt x="47" y="27"/>
                    </a:cubicBezTo>
                    <a:lnTo>
                      <a:pt x="55" y="21"/>
                    </a:lnTo>
                    <a:cubicBezTo>
                      <a:pt x="55" y="21"/>
                      <a:pt x="68" y="15"/>
                      <a:pt x="87" y="34"/>
                    </a:cubicBezTo>
                    <a:cubicBezTo>
                      <a:pt x="111" y="62"/>
                      <a:pt x="96" y="82"/>
                      <a:pt x="96" y="82"/>
                    </a:cubicBezTo>
                    <a:lnTo>
                      <a:pt x="89" y="87"/>
                    </a:lnTo>
                    <a:cubicBezTo>
                      <a:pt x="80" y="93"/>
                      <a:pt x="71" y="98"/>
                      <a:pt x="62" y="101"/>
                    </a:cubicBezTo>
                    <a:cubicBezTo>
                      <a:pt x="48" y="106"/>
                      <a:pt x="34" y="109"/>
                      <a:pt x="20" y="109"/>
                    </a:cubicBezTo>
                    <a:cubicBezTo>
                      <a:pt x="13" y="109"/>
                      <a:pt x="7" y="108"/>
                      <a:pt x="0" y="107"/>
                    </a:cubicBezTo>
                    <a:cubicBezTo>
                      <a:pt x="2" y="114"/>
                      <a:pt x="3" y="121"/>
                      <a:pt x="6" y="127"/>
                    </a:cubicBezTo>
                    <a:cubicBezTo>
                      <a:pt x="11" y="139"/>
                      <a:pt x="18" y="148"/>
                      <a:pt x="26" y="157"/>
                    </a:cubicBezTo>
                    <a:cubicBezTo>
                      <a:pt x="34" y="165"/>
                      <a:pt x="44" y="172"/>
                      <a:pt x="55" y="176"/>
                    </a:cubicBezTo>
                    <a:cubicBezTo>
                      <a:pt x="66" y="181"/>
                      <a:pt x="78" y="184"/>
                      <a:pt x="91" y="184"/>
                    </a:cubicBezTo>
                    <a:cubicBezTo>
                      <a:pt x="101" y="184"/>
                      <a:pt x="112" y="182"/>
                      <a:pt x="121" y="178"/>
                    </a:cubicBezTo>
                    <a:cubicBezTo>
                      <a:pt x="130" y="175"/>
                      <a:pt x="139" y="171"/>
                      <a:pt x="146" y="165"/>
                    </a:cubicBezTo>
                    <a:lnTo>
                      <a:pt x="146" y="165"/>
                    </a:lnTo>
                    <a:lnTo>
                      <a:pt x="146" y="202"/>
                    </a:lnTo>
                    <a:lnTo>
                      <a:pt x="183" y="202"/>
                    </a:lnTo>
                    <a:lnTo>
                      <a:pt x="183" y="239"/>
                    </a:lnTo>
                    <a:lnTo>
                      <a:pt x="220" y="239"/>
                    </a:lnTo>
                    <a:lnTo>
                      <a:pt x="220" y="276"/>
                    </a:lnTo>
                    <a:lnTo>
                      <a:pt x="275" y="276"/>
                    </a:lnTo>
                    <a:lnTo>
                      <a:pt x="275" y="221"/>
                    </a:lnTo>
                    <a:lnTo>
                      <a:pt x="177" y="123"/>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8" name="Freeform 53">
                <a:extLst>
                  <a:ext uri="{FF2B5EF4-FFF2-40B4-BE49-F238E27FC236}">
                    <a16:creationId xmlns:a16="http://schemas.microsoft.com/office/drawing/2014/main" id="{90C20867-DFC2-4835-8100-AD68A53007A9}"/>
                  </a:ext>
                </a:extLst>
              </p:cNvPr>
              <p:cNvSpPr>
                <a:spLocks/>
              </p:cNvSpPr>
              <p:nvPr/>
            </p:nvSpPr>
            <p:spPr bwMode="auto">
              <a:xfrm>
                <a:off x="5101" y="910"/>
                <a:ext cx="10" cy="13"/>
              </a:xfrm>
              <a:custGeom>
                <a:avLst/>
                <a:gdLst>
                  <a:gd name="T0" fmla="*/ 2 w 16"/>
                  <a:gd name="T1" fmla="*/ 1 h 22"/>
                  <a:gd name="T2" fmla="*/ 2 w 16"/>
                  <a:gd name="T3" fmla="*/ 1 h 22"/>
                  <a:gd name="T4" fmla="*/ 3 w 16"/>
                  <a:gd name="T5" fmla="*/ 1 h 22"/>
                  <a:gd name="T6" fmla="*/ 3 w 16"/>
                  <a:gd name="T7" fmla="*/ 1 h 22"/>
                  <a:gd name="T8" fmla="*/ 5 w 16"/>
                  <a:gd name="T9" fmla="*/ 2 h 22"/>
                  <a:gd name="T10" fmla="*/ 10 w 16"/>
                  <a:gd name="T11" fmla="*/ 6 h 22"/>
                  <a:gd name="T12" fmla="*/ 14 w 16"/>
                  <a:gd name="T13" fmla="*/ 11 h 22"/>
                  <a:gd name="T14" fmla="*/ 16 w 16"/>
                  <a:gd name="T15" fmla="*/ 19 h 22"/>
                  <a:gd name="T16" fmla="*/ 16 w 16"/>
                  <a:gd name="T17" fmla="*/ 20 h 22"/>
                  <a:gd name="T18" fmla="*/ 16 w 16"/>
                  <a:gd name="T19" fmla="*/ 21 h 22"/>
                  <a:gd name="T20" fmla="*/ 16 w 16"/>
                  <a:gd name="T21" fmla="*/ 22 h 22"/>
                  <a:gd name="T22" fmla="*/ 16 w 16"/>
                  <a:gd name="T23" fmla="*/ 22 h 22"/>
                  <a:gd name="T24" fmla="*/ 16 w 16"/>
                  <a:gd name="T25" fmla="*/ 22 h 22"/>
                  <a:gd name="T26" fmla="*/ 16 w 16"/>
                  <a:gd name="T27" fmla="*/ 21 h 22"/>
                  <a:gd name="T28" fmla="*/ 16 w 16"/>
                  <a:gd name="T29" fmla="*/ 20 h 22"/>
                  <a:gd name="T30" fmla="*/ 16 w 16"/>
                  <a:gd name="T31" fmla="*/ 19 h 22"/>
                  <a:gd name="T32" fmla="*/ 14 w 16"/>
                  <a:gd name="T33" fmla="*/ 11 h 22"/>
                  <a:gd name="T34" fmla="*/ 10 w 16"/>
                  <a:gd name="T35" fmla="*/ 6 h 22"/>
                  <a:gd name="T36" fmla="*/ 5 w 16"/>
                  <a:gd name="T37" fmla="*/ 2 h 22"/>
                  <a:gd name="T38" fmla="*/ 3 w 16"/>
                  <a:gd name="T39" fmla="*/ 1 h 22"/>
                  <a:gd name="T40" fmla="*/ 3 w 16"/>
                  <a:gd name="T41" fmla="*/ 1 h 22"/>
                  <a:gd name="T42" fmla="*/ 2 w 16"/>
                  <a:gd name="T43" fmla="*/ 1 h 22"/>
                  <a:gd name="T44" fmla="*/ 0 w 16"/>
                  <a:gd name="T45" fmla="*/ 0 h 22"/>
                  <a:gd name="T46" fmla="*/ 0 w 16"/>
                  <a:gd name="T47" fmla="*/ 0 h 22"/>
                  <a:gd name="T48" fmla="*/ 2 w 16"/>
                  <a:gd name="T49"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2">
                    <a:moveTo>
                      <a:pt x="2" y="1"/>
                    </a:moveTo>
                    <a:lnTo>
                      <a:pt x="2" y="1"/>
                    </a:lnTo>
                    <a:cubicBezTo>
                      <a:pt x="2" y="1"/>
                      <a:pt x="2" y="1"/>
                      <a:pt x="3" y="1"/>
                    </a:cubicBezTo>
                    <a:cubicBezTo>
                      <a:pt x="3" y="1"/>
                      <a:pt x="3" y="1"/>
                      <a:pt x="3" y="1"/>
                    </a:cubicBezTo>
                    <a:cubicBezTo>
                      <a:pt x="4" y="1"/>
                      <a:pt x="4" y="1"/>
                      <a:pt x="5" y="2"/>
                    </a:cubicBezTo>
                    <a:cubicBezTo>
                      <a:pt x="7" y="3"/>
                      <a:pt x="9" y="4"/>
                      <a:pt x="10" y="6"/>
                    </a:cubicBezTo>
                    <a:cubicBezTo>
                      <a:pt x="12" y="7"/>
                      <a:pt x="13" y="9"/>
                      <a:pt x="14" y="11"/>
                    </a:cubicBezTo>
                    <a:cubicBezTo>
                      <a:pt x="15" y="14"/>
                      <a:pt x="16" y="16"/>
                      <a:pt x="16" y="19"/>
                    </a:cubicBezTo>
                    <a:cubicBezTo>
                      <a:pt x="16" y="19"/>
                      <a:pt x="16" y="20"/>
                      <a:pt x="16" y="20"/>
                    </a:cubicBezTo>
                    <a:cubicBezTo>
                      <a:pt x="16" y="20"/>
                      <a:pt x="16" y="21"/>
                      <a:pt x="16" y="21"/>
                    </a:cubicBezTo>
                    <a:cubicBezTo>
                      <a:pt x="16" y="21"/>
                      <a:pt x="16" y="21"/>
                      <a:pt x="16" y="22"/>
                    </a:cubicBezTo>
                    <a:cubicBezTo>
                      <a:pt x="16" y="22"/>
                      <a:pt x="16" y="22"/>
                      <a:pt x="16" y="22"/>
                    </a:cubicBezTo>
                    <a:cubicBezTo>
                      <a:pt x="16" y="22"/>
                      <a:pt x="16" y="22"/>
                      <a:pt x="16" y="22"/>
                    </a:cubicBezTo>
                    <a:cubicBezTo>
                      <a:pt x="16" y="21"/>
                      <a:pt x="16" y="21"/>
                      <a:pt x="16" y="21"/>
                    </a:cubicBezTo>
                    <a:cubicBezTo>
                      <a:pt x="16" y="21"/>
                      <a:pt x="16" y="20"/>
                      <a:pt x="16" y="20"/>
                    </a:cubicBezTo>
                    <a:cubicBezTo>
                      <a:pt x="16" y="20"/>
                      <a:pt x="16" y="19"/>
                      <a:pt x="16" y="19"/>
                    </a:cubicBezTo>
                    <a:cubicBezTo>
                      <a:pt x="16" y="16"/>
                      <a:pt x="15" y="14"/>
                      <a:pt x="14" y="11"/>
                    </a:cubicBezTo>
                    <a:cubicBezTo>
                      <a:pt x="13" y="9"/>
                      <a:pt x="12" y="7"/>
                      <a:pt x="10" y="6"/>
                    </a:cubicBezTo>
                    <a:cubicBezTo>
                      <a:pt x="9" y="4"/>
                      <a:pt x="7" y="3"/>
                      <a:pt x="5" y="2"/>
                    </a:cubicBezTo>
                    <a:cubicBezTo>
                      <a:pt x="4" y="1"/>
                      <a:pt x="4" y="1"/>
                      <a:pt x="3" y="1"/>
                    </a:cubicBezTo>
                    <a:cubicBezTo>
                      <a:pt x="3" y="1"/>
                      <a:pt x="3" y="1"/>
                      <a:pt x="3" y="1"/>
                    </a:cubicBezTo>
                    <a:cubicBezTo>
                      <a:pt x="2" y="1"/>
                      <a:pt x="2" y="1"/>
                      <a:pt x="2" y="1"/>
                    </a:cubicBezTo>
                    <a:cubicBezTo>
                      <a:pt x="1" y="1"/>
                      <a:pt x="1" y="0"/>
                      <a:pt x="0" y="0"/>
                    </a:cubicBezTo>
                    <a:lnTo>
                      <a:pt x="0" y="0"/>
                    </a:lnTo>
                    <a:cubicBezTo>
                      <a:pt x="1" y="0"/>
                      <a:pt x="1" y="1"/>
                      <a:pt x="2" y="1"/>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9" name="Freeform 54">
                <a:extLst>
                  <a:ext uri="{FF2B5EF4-FFF2-40B4-BE49-F238E27FC236}">
                    <a16:creationId xmlns:a16="http://schemas.microsoft.com/office/drawing/2014/main" id="{E37169EC-E9CC-4BBA-AE48-F700950C8376}"/>
                  </a:ext>
                </a:extLst>
              </p:cNvPr>
              <p:cNvSpPr>
                <a:spLocks/>
              </p:cNvSpPr>
              <p:nvPr/>
            </p:nvSpPr>
            <p:spPr bwMode="auto">
              <a:xfrm>
                <a:off x="5069" y="925"/>
                <a:ext cx="41" cy="11"/>
              </a:xfrm>
              <a:custGeom>
                <a:avLst/>
                <a:gdLst>
                  <a:gd name="T0" fmla="*/ 44 w 67"/>
                  <a:gd name="T1" fmla="*/ 12 h 19"/>
                  <a:gd name="T2" fmla="*/ 44 w 67"/>
                  <a:gd name="T3" fmla="*/ 12 h 19"/>
                  <a:gd name="T4" fmla="*/ 0 w 67"/>
                  <a:gd name="T5" fmla="*/ 18 h 19"/>
                  <a:gd name="T6" fmla="*/ 44 w 67"/>
                  <a:gd name="T7" fmla="*/ 12 h 19"/>
                  <a:gd name="T8" fmla="*/ 67 w 67"/>
                  <a:gd name="T9" fmla="*/ 0 h 19"/>
                  <a:gd name="T10" fmla="*/ 67 w 67"/>
                  <a:gd name="T11" fmla="*/ 0 h 19"/>
                  <a:gd name="T12" fmla="*/ 44 w 67"/>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67" h="19">
                    <a:moveTo>
                      <a:pt x="44" y="12"/>
                    </a:moveTo>
                    <a:lnTo>
                      <a:pt x="44" y="12"/>
                    </a:lnTo>
                    <a:cubicBezTo>
                      <a:pt x="30" y="17"/>
                      <a:pt x="15" y="19"/>
                      <a:pt x="0" y="18"/>
                    </a:cubicBezTo>
                    <a:cubicBezTo>
                      <a:pt x="15" y="19"/>
                      <a:pt x="30" y="17"/>
                      <a:pt x="44" y="12"/>
                    </a:cubicBezTo>
                    <a:cubicBezTo>
                      <a:pt x="52" y="9"/>
                      <a:pt x="60" y="5"/>
                      <a:pt x="67" y="0"/>
                    </a:cubicBezTo>
                    <a:lnTo>
                      <a:pt x="67" y="0"/>
                    </a:lnTo>
                    <a:cubicBezTo>
                      <a:pt x="60" y="5"/>
                      <a:pt x="52" y="9"/>
                      <a:pt x="44" y="12"/>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0" name="Freeform 55">
                <a:extLst>
                  <a:ext uri="{FF2B5EF4-FFF2-40B4-BE49-F238E27FC236}">
                    <a16:creationId xmlns:a16="http://schemas.microsoft.com/office/drawing/2014/main" id="{1CA8293E-6FD8-4BB5-9F33-3BB0F932AD19}"/>
                  </a:ext>
                </a:extLst>
              </p:cNvPr>
              <p:cNvSpPr>
                <a:spLocks/>
              </p:cNvSpPr>
              <p:nvPr/>
            </p:nvSpPr>
            <p:spPr bwMode="auto">
              <a:xfrm>
                <a:off x="5110" y="923"/>
                <a:ext cx="1" cy="2"/>
              </a:xfrm>
              <a:custGeom>
                <a:avLst/>
                <a:gdLst>
                  <a:gd name="T0" fmla="*/ 0 w 1"/>
                  <a:gd name="T1" fmla="*/ 2 h 2"/>
                  <a:gd name="T2" fmla="*/ 0 w 1"/>
                  <a:gd name="T3" fmla="*/ 2 h 2"/>
                  <a:gd name="T4" fmla="*/ 0 w 1"/>
                  <a:gd name="T5" fmla="*/ 2 h 2"/>
                  <a:gd name="T6" fmla="*/ 0 w 1"/>
                  <a:gd name="T7" fmla="*/ 2 h 2"/>
                  <a:gd name="T8" fmla="*/ 0 w 1"/>
                  <a:gd name="T9" fmla="*/ 2 h 2"/>
                  <a:gd name="T10" fmla="*/ 1 w 1"/>
                  <a:gd name="T11" fmla="*/ 0 h 2"/>
                  <a:gd name="T12" fmla="*/ 1 w 1"/>
                  <a:gd name="T13" fmla="*/ 0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2"/>
                    </a:lnTo>
                    <a:cubicBezTo>
                      <a:pt x="0" y="2"/>
                      <a:pt x="0" y="2"/>
                      <a:pt x="0" y="2"/>
                    </a:cubicBezTo>
                    <a:lnTo>
                      <a:pt x="0" y="2"/>
                    </a:lnTo>
                    <a:cubicBezTo>
                      <a:pt x="0" y="2"/>
                      <a:pt x="0" y="2"/>
                      <a:pt x="0" y="2"/>
                    </a:cubicBezTo>
                    <a:cubicBezTo>
                      <a:pt x="0" y="1"/>
                      <a:pt x="0" y="0"/>
                      <a:pt x="1" y="0"/>
                    </a:cubicBezTo>
                    <a:cubicBezTo>
                      <a:pt x="1" y="0"/>
                      <a:pt x="1" y="0"/>
                      <a:pt x="1" y="0"/>
                    </a:cubicBezTo>
                    <a:cubicBezTo>
                      <a:pt x="0" y="0"/>
                      <a:pt x="0" y="1"/>
                      <a:pt x="0" y="2"/>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1" name="Freeform 56">
                <a:extLst>
                  <a:ext uri="{FF2B5EF4-FFF2-40B4-BE49-F238E27FC236}">
                    <a16:creationId xmlns:a16="http://schemas.microsoft.com/office/drawing/2014/main" id="{4A66A992-BD2B-426E-AE62-3A1CEC452888}"/>
                  </a:ext>
                </a:extLst>
              </p:cNvPr>
              <p:cNvSpPr>
                <a:spLocks/>
              </p:cNvSpPr>
              <p:nvPr/>
            </p:nvSpPr>
            <p:spPr bwMode="auto">
              <a:xfrm>
                <a:off x="5120" y="884"/>
                <a:ext cx="17" cy="3"/>
              </a:xfrm>
              <a:custGeom>
                <a:avLst/>
                <a:gdLst>
                  <a:gd name="T0" fmla="*/ 0 w 27"/>
                  <a:gd name="T1" fmla="*/ 0 h 5"/>
                  <a:gd name="T2" fmla="*/ 0 w 27"/>
                  <a:gd name="T3" fmla="*/ 0 h 5"/>
                  <a:gd name="T4" fmla="*/ 27 w 27"/>
                  <a:gd name="T5" fmla="*/ 5 h 5"/>
                  <a:gd name="T6" fmla="*/ 27 w 27"/>
                  <a:gd name="T7" fmla="*/ 5 h 5"/>
                  <a:gd name="T8" fmla="*/ 0 w 27"/>
                  <a:gd name="T9" fmla="*/ 0 h 5"/>
                  <a:gd name="T10" fmla="*/ 0 w 27"/>
                  <a:gd name="T11" fmla="*/ 0 h 5"/>
                </a:gdLst>
                <a:ahLst/>
                <a:cxnLst>
                  <a:cxn ang="0">
                    <a:pos x="T0" y="T1"/>
                  </a:cxn>
                  <a:cxn ang="0">
                    <a:pos x="T2" y="T3"/>
                  </a:cxn>
                  <a:cxn ang="0">
                    <a:pos x="T4" y="T5"/>
                  </a:cxn>
                  <a:cxn ang="0">
                    <a:pos x="T6" y="T7"/>
                  </a:cxn>
                  <a:cxn ang="0">
                    <a:pos x="T8" y="T9"/>
                  </a:cxn>
                  <a:cxn ang="0">
                    <a:pos x="T10" y="T11"/>
                  </a:cxn>
                </a:cxnLst>
                <a:rect l="0" t="0" r="r" b="b"/>
                <a:pathLst>
                  <a:path w="27" h="5">
                    <a:moveTo>
                      <a:pt x="0" y="0"/>
                    </a:moveTo>
                    <a:lnTo>
                      <a:pt x="0" y="0"/>
                    </a:lnTo>
                    <a:cubicBezTo>
                      <a:pt x="9" y="0"/>
                      <a:pt x="18" y="2"/>
                      <a:pt x="27" y="5"/>
                    </a:cubicBezTo>
                    <a:lnTo>
                      <a:pt x="27" y="5"/>
                    </a:lnTo>
                    <a:cubicBezTo>
                      <a:pt x="18" y="2"/>
                      <a:pt x="9" y="0"/>
                      <a:pt x="0" y="0"/>
                    </a:cubicBezTo>
                    <a:lnTo>
                      <a:pt x="0" y="0"/>
                    </a:ln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2" name="Freeform 57">
                <a:extLst>
                  <a:ext uri="{FF2B5EF4-FFF2-40B4-BE49-F238E27FC236}">
                    <a16:creationId xmlns:a16="http://schemas.microsoft.com/office/drawing/2014/main" id="{01FA3F7F-E2E4-4286-953D-E05447F08453}"/>
                  </a:ext>
                </a:extLst>
              </p:cNvPr>
              <p:cNvSpPr>
                <a:spLocks/>
              </p:cNvSpPr>
              <p:nvPr/>
            </p:nvSpPr>
            <p:spPr bwMode="auto">
              <a:xfrm>
                <a:off x="5006" y="798"/>
                <a:ext cx="136" cy="138"/>
              </a:xfrm>
              <a:custGeom>
                <a:avLst/>
                <a:gdLst>
                  <a:gd name="T0" fmla="*/ 182 w 220"/>
                  <a:gd name="T1" fmla="*/ 42 h 223"/>
                  <a:gd name="T2" fmla="*/ 182 w 220"/>
                  <a:gd name="T3" fmla="*/ 42 h 223"/>
                  <a:gd name="T4" fmla="*/ 146 w 220"/>
                  <a:gd name="T5" fmla="*/ 20 h 223"/>
                  <a:gd name="T6" fmla="*/ 10 w 220"/>
                  <a:gd name="T7" fmla="*/ 80 h 223"/>
                  <a:gd name="T8" fmla="*/ 7 w 220"/>
                  <a:gd name="T9" fmla="*/ 90 h 223"/>
                  <a:gd name="T10" fmla="*/ 6 w 220"/>
                  <a:gd name="T11" fmla="*/ 94 h 223"/>
                  <a:gd name="T12" fmla="*/ 6 w 220"/>
                  <a:gd name="T13" fmla="*/ 94 h 223"/>
                  <a:gd name="T14" fmla="*/ 5 w 220"/>
                  <a:gd name="T15" fmla="*/ 97 h 223"/>
                  <a:gd name="T16" fmla="*/ 35 w 220"/>
                  <a:gd name="T17" fmla="*/ 193 h 223"/>
                  <a:gd name="T18" fmla="*/ 71 w 220"/>
                  <a:gd name="T19" fmla="*/ 216 h 223"/>
                  <a:gd name="T20" fmla="*/ 84 w 220"/>
                  <a:gd name="T21" fmla="*/ 220 h 223"/>
                  <a:gd name="T22" fmla="*/ 87 w 220"/>
                  <a:gd name="T23" fmla="*/ 221 h 223"/>
                  <a:gd name="T24" fmla="*/ 102 w 220"/>
                  <a:gd name="T25" fmla="*/ 222 h 223"/>
                  <a:gd name="T26" fmla="*/ 145 w 220"/>
                  <a:gd name="T27" fmla="*/ 216 h 223"/>
                  <a:gd name="T28" fmla="*/ 169 w 220"/>
                  <a:gd name="T29" fmla="*/ 204 h 223"/>
                  <a:gd name="T30" fmla="*/ 170 w 220"/>
                  <a:gd name="T31" fmla="*/ 202 h 223"/>
                  <a:gd name="T32" fmla="*/ 170 w 220"/>
                  <a:gd name="T33" fmla="*/ 202 h 223"/>
                  <a:gd name="T34" fmla="*/ 170 w 220"/>
                  <a:gd name="T35" fmla="*/ 201 h 223"/>
                  <a:gd name="T36" fmla="*/ 170 w 220"/>
                  <a:gd name="T37" fmla="*/ 200 h 223"/>
                  <a:gd name="T38" fmla="*/ 170 w 220"/>
                  <a:gd name="T39" fmla="*/ 199 h 223"/>
                  <a:gd name="T40" fmla="*/ 168 w 220"/>
                  <a:gd name="T41" fmla="*/ 191 h 223"/>
                  <a:gd name="T42" fmla="*/ 164 w 220"/>
                  <a:gd name="T43" fmla="*/ 186 h 223"/>
                  <a:gd name="T44" fmla="*/ 159 w 220"/>
                  <a:gd name="T45" fmla="*/ 182 h 223"/>
                  <a:gd name="T46" fmla="*/ 157 w 220"/>
                  <a:gd name="T47" fmla="*/ 181 h 223"/>
                  <a:gd name="T48" fmla="*/ 157 w 220"/>
                  <a:gd name="T49" fmla="*/ 181 h 223"/>
                  <a:gd name="T50" fmla="*/ 156 w 220"/>
                  <a:gd name="T51" fmla="*/ 181 h 223"/>
                  <a:gd name="T52" fmla="*/ 154 w 220"/>
                  <a:gd name="T53" fmla="*/ 180 h 223"/>
                  <a:gd name="T54" fmla="*/ 135 w 220"/>
                  <a:gd name="T55" fmla="*/ 191 h 223"/>
                  <a:gd name="T56" fmla="*/ 104 w 220"/>
                  <a:gd name="T57" fmla="*/ 195 h 223"/>
                  <a:gd name="T58" fmla="*/ 94 w 220"/>
                  <a:gd name="T59" fmla="*/ 194 h 223"/>
                  <a:gd name="T60" fmla="*/ 89 w 220"/>
                  <a:gd name="T61" fmla="*/ 193 h 223"/>
                  <a:gd name="T62" fmla="*/ 54 w 220"/>
                  <a:gd name="T63" fmla="*/ 173 h 223"/>
                  <a:gd name="T64" fmla="*/ 32 w 220"/>
                  <a:gd name="T65" fmla="*/ 106 h 223"/>
                  <a:gd name="T66" fmla="*/ 32 w 220"/>
                  <a:gd name="T67" fmla="*/ 104 h 223"/>
                  <a:gd name="T68" fmla="*/ 32 w 220"/>
                  <a:gd name="T69" fmla="*/ 103 h 223"/>
                  <a:gd name="T70" fmla="*/ 33 w 220"/>
                  <a:gd name="T71" fmla="*/ 101 h 223"/>
                  <a:gd name="T72" fmla="*/ 36 w 220"/>
                  <a:gd name="T73" fmla="*/ 90 h 223"/>
                  <a:gd name="T74" fmla="*/ 136 w 220"/>
                  <a:gd name="T75" fmla="*/ 45 h 223"/>
                  <a:gd name="T76" fmla="*/ 184 w 220"/>
                  <a:gd name="T77" fmla="*/ 138 h 223"/>
                  <a:gd name="T78" fmla="*/ 184 w 220"/>
                  <a:gd name="T79" fmla="*/ 138 h 223"/>
                  <a:gd name="T80" fmla="*/ 211 w 220"/>
                  <a:gd name="T81" fmla="*/ 143 h 223"/>
                  <a:gd name="T82" fmla="*/ 182 w 220"/>
                  <a:gd name="T83" fmla="*/ 4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23">
                    <a:moveTo>
                      <a:pt x="182" y="42"/>
                    </a:moveTo>
                    <a:lnTo>
                      <a:pt x="182" y="42"/>
                    </a:lnTo>
                    <a:cubicBezTo>
                      <a:pt x="172" y="33"/>
                      <a:pt x="160" y="25"/>
                      <a:pt x="146" y="20"/>
                    </a:cubicBezTo>
                    <a:cubicBezTo>
                      <a:pt x="92" y="0"/>
                      <a:pt x="31" y="26"/>
                      <a:pt x="10" y="80"/>
                    </a:cubicBezTo>
                    <a:cubicBezTo>
                      <a:pt x="9" y="84"/>
                      <a:pt x="8" y="87"/>
                      <a:pt x="7" y="90"/>
                    </a:cubicBezTo>
                    <a:cubicBezTo>
                      <a:pt x="7" y="91"/>
                      <a:pt x="6" y="93"/>
                      <a:pt x="6" y="94"/>
                    </a:cubicBezTo>
                    <a:cubicBezTo>
                      <a:pt x="6" y="94"/>
                      <a:pt x="6" y="94"/>
                      <a:pt x="6" y="94"/>
                    </a:cubicBezTo>
                    <a:cubicBezTo>
                      <a:pt x="6" y="95"/>
                      <a:pt x="6" y="96"/>
                      <a:pt x="5" y="97"/>
                    </a:cubicBezTo>
                    <a:cubicBezTo>
                      <a:pt x="0" y="131"/>
                      <a:pt x="9" y="167"/>
                      <a:pt x="35" y="193"/>
                    </a:cubicBezTo>
                    <a:cubicBezTo>
                      <a:pt x="46" y="203"/>
                      <a:pt x="58" y="211"/>
                      <a:pt x="71" y="216"/>
                    </a:cubicBezTo>
                    <a:cubicBezTo>
                      <a:pt x="75" y="217"/>
                      <a:pt x="80" y="218"/>
                      <a:pt x="84" y="220"/>
                    </a:cubicBezTo>
                    <a:cubicBezTo>
                      <a:pt x="85" y="220"/>
                      <a:pt x="86" y="220"/>
                      <a:pt x="87" y="221"/>
                    </a:cubicBezTo>
                    <a:cubicBezTo>
                      <a:pt x="92" y="222"/>
                      <a:pt x="97" y="222"/>
                      <a:pt x="102" y="222"/>
                    </a:cubicBezTo>
                    <a:cubicBezTo>
                      <a:pt x="117" y="223"/>
                      <a:pt x="132" y="221"/>
                      <a:pt x="145" y="216"/>
                    </a:cubicBezTo>
                    <a:cubicBezTo>
                      <a:pt x="154" y="213"/>
                      <a:pt x="162" y="209"/>
                      <a:pt x="169" y="204"/>
                    </a:cubicBezTo>
                    <a:cubicBezTo>
                      <a:pt x="169" y="203"/>
                      <a:pt x="169" y="202"/>
                      <a:pt x="170" y="202"/>
                    </a:cubicBezTo>
                    <a:cubicBezTo>
                      <a:pt x="170" y="202"/>
                      <a:pt x="170" y="202"/>
                      <a:pt x="170" y="202"/>
                    </a:cubicBezTo>
                    <a:cubicBezTo>
                      <a:pt x="170" y="201"/>
                      <a:pt x="170" y="201"/>
                      <a:pt x="170" y="201"/>
                    </a:cubicBezTo>
                    <a:cubicBezTo>
                      <a:pt x="170" y="201"/>
                      <a:pt x="170" y="200"/>
                      <a:pt x="170" y="200"/>
                    </a:cubicBezTo>
                    <a:cubicBezTo>
                      <a:pt x="170" y="200"/>
                      <a:pt x="170" y="199"/>
                      <a:pt x="170" y="199"/>
                    </a:cubicBezTo>
                    <a:cubicBezTo>
                      <a:pt x="170" y="196"/>
                      <a:pt x="169" y="194"/>
                      <a:pt x="168" y="191"/>
                    </a:cubicBezTo>
                    <a:cubicBezTo>
                      <a:pt x="167" y="189"/>
                      <a:pt x="166" y="187"/>
                      <a:pt x="164" y="186"/>
                    </a:cubicBezTo>
                    <a:cubicBezTo>
                      <a:pt x="163" y="184"/>
                      <a:pt x="161" y="183"/>
                      <a:pt x="159" y="182"/>
                    </a:cubicBezTo>
                    <a:cubicBezTo>
                      <a:pt x="158" y="181"/>
                      <a:pt x="158" y="181"/>
                      <a:pt x="157" y="181"/>
                    </a:cubicBezTo>
                    <a:cubicBezTo>
                      <a:pt x="157" y="181"/>
                      <a:pt x="157" y="181"/>
                      <a:pt x="157" y="181"/>
                    </a:cubicBezTo>
                    <a:cubicBezTo>
                      <a:pt x="156" y="181"/>
                      <a:pt x="156" y="181"/>
                      <a:pt x="156" y="181"/>
                    </a:cubicBezTo>
                    <a:cubicBezTo>
                      <a:pt x="155" y="181"/>
                      <a:pt x="155" y="180"/>
                      <a:pt x="154" y="180"/>
                    </a:cubicBezTo>
                    <a:cubicBezTo>
                      <a:pt x="148" y="185"/>
                      <a:pt x="142" y="188"/>
                      <a:pt x="135" y="191"/>
                    </a:cubicBezTo>
                    <a:cubicBezTo>
                      <a:pt x="125" y="194"/>
                      <a:pt x="115" y="196"/>
                      <a:pt x="104" y="195"/>
                    </a:cubicBezTo>
                    <a:cubicBezTo>
                      <a:pt x="101" y="195"/>
                      <a:pt x="98" y="194"/>
                      <a:pt x="94" y="194"/>
                    </a:cubicBezTo>
                    <a:cubicBezTo>
                      <a:pt x="93" y="194"/>
                      <a:pt x="91" y="193"/>
                      <a:pt x="89" y="193"/>
                    </a:cubicBezTo>
                    <a:cubicBezTo>
                      <a:pt x="77" y="189"/>
                      <a:pt x="65" y="183"/>
                      <a:pt x="54" y="173"/>
                    </a:cubicBezTo>
                    <a:cubicBezTo>
                      <a:pt x="36" y="155"/>
                      <a:pt x="28" y="130"/>
                      <a:pt x="32" y="106"/>
                    </a:cubicBezTo>
                    <a:cubicBezTo>
                      <a:pt x="32" y="105"/>
                      <a:pt x="32" y="105"/>
                      <a:pt x="32" y="104"/>
                    </a:cubicBezTo>
                    <a:lnTo>
                      <a:pt x="32" y="103"/>
                    </a:lnTo>
                    <a:cubicBezTo>
                      <a:pt x="32" y="103"/>
                      <a:pt x="33" y="102"/>
                      <a:pt x="33" y="101"/>
                    </a:cubicBezTo>
                    <a:cubicBezTo>
                      <a:pt x="34" y="97"/>
                      <a:pt x="35" y="94"/>
                      <a:pt x="36" y="90"/>
                    </a:cubicBezTo>
                    <a:cubicBezTo>
                      <a:pt x="51" y="50"/>
                      <a:pt x="96" y="30"/>
                      <a:pt x="136" y="45"/>
                    </a:cubicBezTo>
                    <a:cubicBezTo>
                      <a:pt x="174" y="60"/>
                      <a:pt x="194" y="100"/>
                      <a:pt x="184" y="138"/>
                    </a:cubicBezTo>
                    <a:lnTo>
                      <a:pt x="184" y="138"/>
                    </a:lnTo>
                    <a:cubicBezTo>
                      <a:pt x="193" y="138"/>
                      <a:pt x="202" y="140"/>
                      <a:pt x="211" y="143"/>
                    </a:cubicBezTo>
                    <a:cubicBezTo>
                      <a:pt x="220" y="106"/>
                      <a:pt x="208" y="68"/>
                      <a:pt x="182" y="42"/>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3" name="Freeform 58">
                <a:extLst>
                  <a:ext uri="{FF2B5EF4-FFF2-40B4-BE49-F238E27FC236}">
                    <a16:creationId xmlns:a16="http://schemas.microsoft.com/office/drawing/2014/main" id="{CFEC2042-C440-4D4E-87FF-7EF4BF99D417}"/>
                  </a:ext>
                </a:extLst>
              </p:cNvPr>
              <p:cNvSpPr>
                <a:spLocks/>
              </p:cNvSpPr>
              <p:nvPr/>
            </p:nvSpPr>
            <p:spPr bwMode="auto">
              <a:xfrm>
                <a:off x="5060" y="935"/>
                <a:ext cx="9" cy="1"/>
              </a:xfrm>
              <a:custGeom>
                <a:avLst/>
                <a:gdLst>
                  <a:gd name="T0" fmla="*/ 0 w 15"/>
                  <a:gd name="T1" fmla="*/ 0 h 1"/>
                  <a:gd name="T2" fmla="*/ 0 w 15"/>
                  <a:gd name="T3" fmla="*/ 0 h 1"/>
                  <a:gd name="T4" fmla="*/ 15 w 15"/>
                  <a:gd name="T5" fmla="*/ 1 h 1"/>
                  <a:gd name="T6" fmla="*/ 0 w 15"/>
                  <a:gd name="T7" fmla="*/ 0 h 1"/>
                </a:gdLst>
                <a:ahLst/>
                <a:cxnLst>
                  <a:cxn ang="0">
                    <a:pos x="T0" y="T1"/>
                  </a:cxn>
                  <a:cxn ang="0">
                    <a:pos x="T2" y="T3"/>
                  </a:cxn>
                  <a:cxn ang="0">
                    <a:pos x="T4" y="T5"/>
                  </a:cxn>
                  <a:cxn ang="0">
                    <a:pos x="T6" y="T7"/>
                  </a:cxn>
                </a:cxnLst>
                <a:rect l="0" t="0" r="r" b="b"/>
                <a:pathLst>
                  <a:path w="15" h="1">
                    <a:moveTo>
                      <a:pt x="0" y="0"/>
                    </a:moveTo>
                    <a:lnTo>
                      <a:pt x="0" y="0"/>
                    </a:lnTo>
                    <a:cubicBezTo>
                      <a:pt x="5" y="1"/>
                      <a:pt x="10" y="1"/>
                      <a:pt x="15" y="1"/>
                    </a:cubicBezTo>
                    <a:cubicBezTo>
                      <a:pt x="10" y="1"/>
                      <a:pt x="5" y="1"/>
                      <a:pt x="0" y="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4" name="Freeform 59">
                <a:extLst>
                  <a:ext uri="{FF2B5EF4-FFF2-40B4-BE49-F238E27FC236}">
                    <a16:creationId xmlns:a16="http://schemas.microsoft.com/office/drawing/2014/main" id="{A7D4E7A1-0B87-44A2-B77A-0461BFDA84DB}"/>
                  </a:ext>
                </a:extLst>
              </p:cNvPr>
              <p:cNvSpPr>
                <a:spLocks/>
              </p:cNvSpPr>
              <p:nvPr/>
            </p:nvSpPr>
            <p:spPr bwMode="auto">
              <a:xfrm>
                <a:off x="5110" y="923"/>
                <a:ext cx="1" cy="2"/>
              </a:xfrm>
              <a:custGeom>
                <a:avLst/>
                <a:gdLst>
                  <a:gd name="T0" fmla="*/ 1 w 1"/>
                  <a:gd name="T1" fmla="*/ 0 h 2"/>
                  <a:gd name="T2" fmla="*/ 1 w 1"/>
                  <a:gd name="T3" fmla="*/ 0 h 2"/>
                  <a:gd name="T4" fmla="*/ 0 w 1"/>
                  <a:gd name="T5" fmla="*/ 2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0"/>
                    </a:lnTo>
                    <a:cubicBezTo>
                      <a:pt x="0" y="0"/>
                      <a:pt x="0" y="1"/>
                      <a:pt x="0" y="2"/>
                    </a:cubicBezTo>
                    <a:cubicBezTo>
                      <a:pt x="0" y="2"/>
                      <a:pt x="0" y="2"/>
                      <a:pt x="0" y="2"/>
                    </a:cubicBezTo>
                    <a:cubicBezTo>
                      <a:pt x="0" y="1"/>
                      <a:pt x="0" y="0"/>
                      <a:pt x="1" y="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8" name="Group 17" descr="Enterprise-grade performance&#10;Built on Azure with massive scale, 100+ data centers worldwide and a 99.9% financially backed uptime guarantee&#10;">
            <a:extLst>
              <a:ext uri="{FF2B5EF4-FFF2-40B4-BE49-F238E27FC236}">
                <a16:creationId xmlns:a16="http://schemas.microsoft.com/office/drawing/2014/main" id="{E18BFA14-9B5C-4042-B22C-7BF548A09D64}"/>
              </a:ext>
            </a:extLst>
          </p:cNvPr>
          <p:cNvGrpSpPr/>
          <p:nvPr/>
        </p:nvGrpSpPr>
        <p:grpSpPr>
          <a:xfrm>
            <a:off x="8324696" y="2094396"/>
            <a:ext cx="2926080" cy="2057083"/>
            <a:chOff x="8324696" y="2094396"/>
            <a:chExt cx="2926080" cy="2057083"/>
          </a:xfrm>
        </p:grpSpPr>
        <p:sp>
          <p:nvSpPr>
            <p:cNvPr id="166" name="Oval 165">
              <a:extLst>
                <a:ext uri="{FF2B5EF4-FFF2-40B4-BE49-F238E27FC236}">
                  <a16:creationId xmlns:a16="http://schemas.microsoft.com/office/drawing/2014/main" id="{0BF1E4D6-401F-4385-83D7-9F3483300132}"/>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1C1B891B-4E37-4DE5-9E48-6777EED82729}"/>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Enterprise-grade performance</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Built on Azure with massive scale, 100+ data centers worldwide and a 99.9% financially backed uptime guarantee</a:t>
              </a:r>
            </a:p>
          </p:txBody>
        </p:sp>
        <p:grpSp>
          <p:nvGrpSpPr>
            <p:cNvPr id="225" name="Group 224">
              <a:extLst>
                <a:ext uri="{FF2B5EF4-FFF2-40B4-BE49-F238E27FC236}">
                  <a16:creationId xmlns:a16="http://schemas.microsoft.com/office/drawing/2014/main" id="{33C59001-6271-4D0D-9063-7EBB12C29253}"/>
                </a:ext>
              </a:extLst>
            </p:cNvPr>
            <p:cNvGrpSpPr/>
            <p:nvPr/>
          </p:nvGrpSpPr>
          <p:grpSpPr>
            <a:xfrm>
              <a:off x="9425572" y="2483618"/>
              <a:ext cx="724328" cy="732444"/>
              <a:chOff x="4996569" y="6594663"/>
              <a:chExt cx="462748" cy="467933"/>
            </a:xfrm>
          </p:grpSpPr>
          <p:sp>
            <p:nvSpPr>
              <p:cNvPr id="226" name="Freeform 1066">
                <a:extLst>
                  <a:ext uri="{FF2B5EF4-FFF2-40B4-BE49-F238E27FC236}">
                    <a16:creationId xmlns:a16="http://schemas.microsoft.com/office/drawing/2014/main" id="{B2D29387-7895-48BF-B866-4F9E0BD63406}"/>
                  </a:ext>
                </a:extLst>
              </p:cNvPr>
              <p:cNvSpPr>
                <a:spLocks/>
              </p:cNvSpPr>
              <p:nvPr/>
            </p:nvSpPr>
            <p:spPr bwMode="auto">
              <a:xfrm>
                <a:off x="4996569" y="6695919"/>
                <a:ext cx="419363" cy="265419"/>
              </a:xfrm>
              <a:custGeom>
                <a:avLst/>
                <a:gdLst>
                  <a:gd name="T0" fmla="*/ 79 w 79"/>
                  <a:gd name="T1" fmla="*/ 0 h 50"/>
                  <a:gd name="T2" fmla="*/ 54 w 79"/>
                  <a:gd name="T3" fmla="*/ 0 h 50"/>
                  <a:gd name="T4" fmla="*/ 64 w 79"/>
                  <a:gd name="T5" fmla="*/ 10 h 50"/>
                  <a:gd name="T6" fmla="*/ 38 w 79"/>
                  <a:gd name="T7" fmla="*/ 36 h 50"/>
                  <a:gd name="T8" fmla="*/ 22 w 79"/>
                  <a:gd name="T9" fmla="*/ 20 h 50"/>
                  <a:gd name="T10" fmla="*/ 0 w 79"/>
                  <a:gd name="T11" fmla="*/ 42 h 50"/>
                  <a:gd name="T12" fmla="*/ 2 w 79"/>
                  <a:gd name="T13" fmla="*/ 50 h 50"/>
                  <a:gd name="T14" fmla="*/ 22 w 79"/>
                  <a:gd name="T15" fmla="*/ 30 h 50"/>
                  <a:gd name="T16" fmla="*/ 38 w 79"/>
                  <a:gd name="T17" fmla="*/ 46 h 50"/>
                  <a:gd name="T18" fmla="*/ 69 w 79"/>
                  <a:gd name="T19" fmla="*/ 15 h 50"/>
                  <a:gd name="T20" fmla="*/ 79 w 79"/>
                  <a:gd name="T21" fmla="*/ 25 h 50"/>
                  <a:gd name="T22" fmla="*/ 79 w 79"/>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0">
                    <a:moveTo>
                      <a:pt x="79" y="0"/>
                    </a:moveTo>
                    <a:lnTo>
                      <a:pt x="54" y="0"/>
                    </a:lnTo>
                    <a:lnTo>
                      <a:pt x="64" y="10"/>
                    </a:lnTo>
                    <a:lnTo>
                      <a:pt x="38" y="36"/>
                    </a:lnTo>
                    <a:lnTo>
                      <a:pt x="22" y="20"/>
                    </a:lnTo>
                    <a:lnTo>
                      <a:pt x="0" y="42"/>
                    </a:lnTo>
                    <a:lnTo>
                      <a:pt x="2" y="50"/>
                    </a:lnTo>
                    <a:lnTo>
                      <a:pt x="22" y="30"/>
                    </a:lnTo>
                    <a:lnTo>
                      <a:pt x="38" y="46"/>
                    </a:lnTo>
                    <a:lnTo>
                      <a:pt x="69" y="15"/>
                    </a:lnTo>
                    <a:lnTo>
                      <a:pt x="79" y="25"/>
                    </a:lnTo>
                    <a:lnTo>
                      <a:pt x="79"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7" name="Freeform 7">
                <a:extLst>
                  <a:ext uri="{FF2B5EF4-FFF2-40B4-BE49-F238E27FC236}">
                    <a16:creationId xmlns:a16="http://schemas.microsoft.com/office/drawing/2014/main" id="{BA855A45-98AD-4DA1-8CB4-C6172A98D038}"/>
                  </a:ext>
                </a:extLst>
              </p:cNvPr>
              <p:cNvSpPr>
                <a:spLocks/>
              </p:cNvSpPr>
              <p:nvPr/>
            </p:nvSpPr>
            <p:spPr bwMode="auto">
              <a:xfrm>
                <a:off x="4996569" y="6594663"/>
                <a:ext cx="462748" cy="467933"/>
              </a:xfrm>
              <a:custGeom>
                <a:avLst/>
                <a:gdLst>
                  <a:gd name="T0" fmla="*/ 22 w 357"/>
                  <a:gd name="T1" fmla="*/ 339 h 361"/>
                  <a:gd name="T2" fmla="*/ 22 w 357"/>
                  <a:gd name="T3" fmla="*/ 0 h 361"/>
                  <a:gd name="T4" fmla="*/ 0 w 357"/>
                  <a:gd name="T5" fmla="*/ 0 h 361"/>
                  <a:gd name="T6" fmla="*/ 0 w 357"/>
                  <a:gd name="T7" fmla="*/ 361 h 361"/>
                  <a:gd name="T8" fmla="*/ 357 w 357"/>
                  <a:gd name="T9" fmla="*/ 361 h 361"/>
                  <a:gd name="T10" fmla="*/ 357 w 357"/>
                  <a:gd name="T11" fmla="*/ 339 h 361"/>
                  <a:gd name="T12" fmla="*/ 22 w 357"/>
                  <a:gd name="T13" fmla="*/ 339 h 361"/>
                </a:gdLst>
                <a:ahLst/>
                <a:cxnLst>
                  <a:cxn ang="0">
                    <a:pos x="T0" y="T1"/>
                  </a:cxn>
                  <a:cxn ang="0">
                    <a:pos x="T2" y="T3"/>
                  </a:cxn>
                  <a:cxn ang="0">
                    <a:pos x="T4" y="T5"/>
                  </a:cxn>
                  <a:cxn ang="0">
                    <a:pos x="T6" y="T7"/>
                  </a:cxn>
                  <a:cxn ang="0">
                    <a:pos x="T8" y="T9"/>
                  </a:cxn>
                  <a:cxn ang="0">
                    <a:pos x="T10" y="T11"/>
                  </a:cxn>
                  <a:cxn ang="0">
                    <a:pos x="T12" y="T13"/>
                  </a:cxn>
                </a:cxnLst>
                <a:rect l="0" t="0" r="r" b="b"/>
                <a:pathLst>
                  <a:path w="357" h="361">
                    <a:moveTo>
                      <a:pt x="22" y="339"/>
                    </a:moveTo>
                    <a:lnTo>
                      <a:pt x="22" y="0"/>
                    </a:lnTo>
                    <a:lnTo>
                      <a:pt x="0" y="0"/>
                    </a:lnTo>
                    <a:lnTo>
                      <a:pt x="0" y="361"/>
                    </a:lnTo>
                    <a:lnTo>
                      <a:pt x="357" y="361"/>
                    </a:lnTo>
                    <a:lnTo>
                      <a:pt x="357" y="339"/>
                    </a:lnTo>
                    <a:lnTo>
                      <a:pt x="22" y="3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C44844FA-F4EE-4C97-8357-C02006673217}"/>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rgbClr val="E6E6E6"/>
          </a:solidFill>
        </p:grpSpPr>
        <p:sp>
          <p:nvSpPr>
            <p:cNvPr id="117" name="Freeform 1074">
              <a:extLst>
                <a:ext uri="{FF2B5EF4-FFF2-40B4-BE49-F238E27FC236}">
                  <a16:creationId xmlns:a16="http://schemas.microsoft.com/office/drawing/2014/main" id="{4BD149D8-2A2B-4C54-AC88-B80FB08F6640}"/>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8" name="Freeform 1075">
              <a:extLst>
                <a:ext uri="{FF2B5EF4-FFF2-40B4-BE49-F238E27FC236}">
                  <a16:creationId xmlns:a16="http://schemas.microsoft.com/office/drawing/2014/main" id="{EFF07884-51CC-4418-BC40-5A8CE6C60DFC}"/>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9" name="Freeform 1076">
              <a:extLst>
                <a:ext uri="{FF2B5EF4-FFF2-40B4-BE49-F238E27FC236}">
                  <a16:creationId xmlns:a16="http://schemas.microsoft.com/office/drawing/2014/main" id="{7AED9141-DFF0-4640-9FC9-8AD8D66D8D6E}"/>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0" name="Freeform 1077">
              <a:extLst>
                <a:ext uri="{FF2B5EF4-FFF2-40B4-BE49-F238E27FC236}">
                  <a16:creationId xmlns:a16="http://schemas.microsoft.com/office/drawing/2014/main" id="{D26DC38D-91D4-4F97-84A2-15F577751FFC}"/>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3" name="Freeform 1078">
              <a:extLst>
                <a:ext uri="{FF2B5EF4-FFF2-40B4-BE49-F238E27FC236}">
                  <a16:creationId xmlns:a16="http://schemas.microsoft.com/office/drawing/2014/main" id="{24A91FAE-1FE0-431B-B97E-679B9CBE7CE5}"/>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4" name="Freeform 1079">
              <a:extLst>
                <a:ext uri="{FF2B5EF4-FFF2-40B4-BE49-F238E27FC236}">
                  <a16:creationId xmlns:a16="http://schemas.microsoft.com/office/drawing/2014/main" id="{43AB0660-B2AF-42E5-9497-0AF8E7B7AF2C}"/>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5" name="Freeform 1080">
              <a:extLst>
                <a:ext uri="{FF2B5EF4-FFF2-40B4-BE49-F238E27FC236}">
                  <a16:creationId xmlns:a16="http://schemas.microsoft.com/office/drawing/2014/main" id="{81AE0B10-6598-4A75-97C9-014A48B0FA5C}"/>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6" name="Freeform 1081">
              <a:extLst>
                <a:ext uri="{FF2B5EF4-FFF2-40B4-BE49-F238E27FC236}">
                  <a16:creationId xmlns:a16="http://schemas.microsoft.com/office/drawing/2014/main" id="{0B44FFFC-2CA3-4EEA-8A6B-175A56C3A823}"/>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7" name="Freeform 1082">
              <a:extLst>
                <a:ext uri="{FF2B5EF4-FFF2-40B4-BE49-F238E27FC236}">
                  <a16:creationId xmlns:a16="http://schemas.microsoft.com/office/drawing/2014/main" id="{A6259D7A-428F-4038-BDA2-32E120535C0A}"/>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A1E3341E-4E91-4D5C-AE24-A436B05089AF}"/>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228" name="Freeform 105">
              <a:extLst>
                <a:ext uri="{FF2B5EF4-FFF2-40B4-BE49-F238E27FC236}">
                  <a16:creationId xmlns:a16="http://schemas.microsoft.com/office/drawing/2014/main" id="{2E1EFDA3-68E6-4C5A-B60D-03815C9F2360}"/>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9" name="Freeform 106">
              <a:extLst>
                <a:ext uri="{FF2B5EF4-FFF2-40B4-BE49-F238E27FC236}">
                  <a16:creationId xmlns:a16="http://schemas.microsoft.com/office/drawing/2014/main" id="{0A497134-527C-4705-A40B-6FF93459FFC2}"/>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0" name="Freeform 107">
              <a:extLst>
                <a:ext uri="{FF2B5EF4-FFF2-40B4-BE49-F238E27FC236}">
                  <a16:creationId xmlns:a16="http://schemas.microsoft.com/office/drawing/2014/main" id="{754E3724-D0C6-4852-9BF3-4427225AB107}"/>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1" name="Freeform 108">
              <a:extLst>
                <a:ext uri="{FF2B5EF4-FFF2-40B4-BE49-F238E27FC236}">
                  <a16:creationId xmlns:a16="http://schemas.microsoft.com/office/drawing/2014/main" id="{F33A9804-6127-4C5B-9C86-037EB273224C}"/>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2" name="Freeform 109">
              <a:extLst>
                <a:ext uri="{FF2B5EF4-FFF2-40B4-BE49-F238E27FC236}">
                  <a16:creationId xmlns:a16="http://schemas.microsoft.com/office/drawing/2014/main" id="{2C16CF5F-3A27-451E-B822-19723FD7109B}"/>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30642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F2826-D621-49AB-9404-C51582997A67}"/>
              </a:ext>
            </a:extLst>
          </p:cNvPr>
          <p:cNvSpPr>
            <a:spLocks noGrp="1"/>
          </p:cNvSpPr>
          <p:nvPr>
            <p:ph type="title"/>
          </p:nvPr>
        </p:nvSpPr>
        <p:spPr>
          <a:xfrm>
            <a:off x="588263" y="457200"/>
            <a:ext cx="11018520" cy="861774"/>
          </a:xfrm>
        </p:spPr>
        <p:txBody>
          <a:bodyPr/>
          <a:lstStyle/>
          <a:p>
            <a:r>
              <a:rPr lang="en-US" dirty="0"/>
              <a:t>One platform, unlimited innovation</a:t>
            </a:r>
            <a:br>
              <a:rPr lang="en-US" dirty="0"/>
            </a:br>
            <a:r>
              <a:rPr lang="en-US" sz="2000" dirty="0"/>
              <a:t>Solve your business problems quickly with a comprehensive set of boundary pushing capabilities. </a:t>
            </a:r>
          </a:p>
        </p:txBody>
      </p:sp>
      <p:cxnSp>
        <p:nvCxnSpPr>
          <p:cNvPr id="90" name="Straight Connector 89">
            <a:extLst>
              <a:ext uri="{FF2B5EF4-FFF2-40B4-BE49-F238E27FC236}">
                <a16:creationId xmlns:a16="http://schemas.microsoft.com/office/drawing/2014/main" id="{7AD5AB3C-DF06-431A-87EF-3383B96B9986}"/>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09" name="Rectangle 108">
            <a:extLst>
              <a:ext uri="{FF2B5EF4-FFF2-40B4-BE49-F238E27FC236}">
                <a16:creationId xmlns:a16="http://schemas.microsoft.com/office/drawing/2014/main" id="{D3774A4E-9D15-4C5B-A4B2-BCF13AE91EA9}"/>
              </a:ext>
              <a:ext uri="{C183D7F6-B498-43B3-948B-1728B52AA6E4}">
                <adec:decorative xmlns:adec="http://schemas.microsoft.com/office/drawing/2017/decorative" val="1"/>
              </a:ext>
            </a:extLst>
          </p:cNvPr>
          <p:cNvSpPr/>
          <p:nvPr/>
        </p:nvSpPr>
        <p:spPr bwMode="auto">
          <a:xfrm>
            <a:off x="6348982" y="6205436"/>
            <a:ext cx="2452117"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Scale with confidence</a:t>
            </a:r>
          </a:p>
        </p:txBody>
      </p:sp>
      <p:sp>
        <p:nvSpPr>
          <p:cNvPr id="117" name="Rectangle 116">
            <a:extLst>
              <a:ext uri="{FF2B5EF4-FFF2-40B4-BE49-F238E27FC236}">
                <a16:creationId xmlns:a16="http://schemas.microsoft.com/office/drawing/2014/main" id="{9F20B808-7238-4EB0-AC27-6ABCFCEA1757}"/>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One platform, unlimited innovation</a:t>
            </a:r>
          </a:p>
        </p:txBody>
      </p:sp>
      <p:grpSp>
        <p:nvGrpSpPr>
          <p:cNvPr id="118" name="Group 117">
            <a:extLst>
              <a:ext uri="{FF2B5EF4-FFF2-40B4-BE49-F238E27FC236}">
                <a16:creationId xmlns:a16="http://schemas.microsoft.com/office/drawing/2014/main" id="{7D29290B-0D89-487A-BFED-BD713581777B}"/>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D59DFF"/>
          </a:solidFill>
        </p:grpSpPr>
        <p:sp>
          <p:nvSpPr>
            <p:cNvPr id="119" name="Rectangle 118">
              <a:extLst>
                <a:ext uri="{FF2B5EF4-FFF2-40B4-BE49-F238E27FC236}">
                  <a16:creationId xmlns:a16="http://schemas.microsoft.com/office/drawing/2014/main" id="{35B09924-492C-43BB-A430-A4C4B8B8E2D4}"/>
                </a:ext>
              </a:extLst>
            </p:cNvPr>
            <p:cNvSpPr/>
            <p:nvPr/>
          </p:nvSpPr>
          <p:spPr bwMode="auto">
            <a:xfrm rot="19125560" flipH="1">
              <a:off x="10481265" y="4049972"/>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337E861-85F3-49B8-A9FE-D06C37C5DDD8}"/>
                </a:ext>
              </a:extLst>
            </p:cNvPr>
            <p:cNvSpPr/>
            <p:nvPr/>
          </p:nvSpPr>
          <p:spPr bwMode="auto">
            <a:xfrm rot="2161206" flipH="1">
              <a:off x="10595091" y="4024737"/>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AA96F0A-4986-4721-8A2A-C59190E0CE52}"/>
                </a:ext>
              </a:extLst>
            </p:cNvPr>
            <p:cNvSpPr/>
            <p:nvPr/>
          </p:nvSpPr>
          <p:spPr bwMode="auto">
            <a:xfrm rot="3931757" flipH="1">
              <a:off x="10456452" y="4159000"/>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C18A352-09D4-4EE7-BFF0-C9BA7005F13B}"/>
                </a:ext>
              </a:extLst>
            </p:cNvPr>
            <p:cNvSpPr/>
            <p:nvPr/>
          </p:nvSpPr>
          <p:spPr bwMode="auto">
            <a:xfrm rot="16538738" flipH="1">
              <a:off x="10611276" y="4124704"/>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0F6D29F-9201-4C5E-AD0F-8977533D26D6}"/>
                </a:ext>
              </a:extLst>
            </p:cNvPr>
            <p:cNvSpPr/>
            <p:nvPr/>
          </p:nvSpPr>
          <p:spPr bwMode="auto">
            <a:xfrm rot="20658908" flipH="1">
              <a:off x="10562418" y="4195199"/>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4BBE84E4-3653-4D4E-8197-6865BA5EA34E}"/>
                </a:ext>
              </a:extLst>
            </p:cNvPr>
            <p:cNvGrpSpPr/>
            <p:nvPr/>
          </p:nvGrpSpPr>
          <p:grpSpPr>
            <a:xfrm>
              <a:off x="10351024" y="3989686"/>
              <a:ext cx="379641" cy="382863"/>
              <a:chOff x="10351024" y="3989686"/>
              <a:chExt cx="379641" cy="382863"/>
            </a:xfrm>
            <a:grpFill/>
          </p:grpSpPr>
          <p:sp>
            <p:nvSpPr>
              <p:cNvPr id="125" name="Oval 124">
                <a:extLst>
                  <a:ext uri="{FF2B5EF4-FFF2-40B4-BE49-F238E27FC236}">
                    <a16:creationId xmlns:a16="http://schemas.microsoft.com/office/drawing/2014/main" id="{2A024212-CE7B-4691-8F37-6FAFA01F3BE3}"/>
                  </a:ext>
                </a:extLst>
              </p:cNvPr>
              <p:cNvSpPr/>
              <p:nvPr/>
            </p:nvSpPr>
            <p:spPr bwMode="auto">
              <a:xfrm>
                <a:off x="10471034" y="4114134"/>
                <a:ext cx="139621" cy="139621"/>
              </a:xfrm>
              <a:prstGeom prst="ellipse">
                <a:avLst/>
              </a:prstGeom>
              <a:solidFill>
                <a:srgbClr val="D59DFF"/>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208383AA-1610-4433-A618-36222D0D80BF}"/>
                  </a:ext>
                </a:extLst>
              </p:cNvPr>
              <p:cNvSpPr/>
              <p:nvPr/>
            </p:nvSpPr>
            <p:spPr bwMode="auto">
              <a:xfrm>
                <a:off x="10598471" y="398968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028E8608-94B0-4747-A77D-7C7CF6CC5083}"/>
                  </a:ext>
                </a:extLst>
              </p:cNvPr>
              <p:cNvSpPr/>
              <p:nvPr/>
            </p:nvSpPr>
            <p:spPr bwMode="auto">
              <a:xfrm>
                <a:off x="10399552" y="4016582"/>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9D896AD3-F6EA-4460-AB89-B7F867EB6A89}"/>
                  </a:ext>
                </a:extLst>
              </p:cNvPr>
              <p:cNvSpPr/>
              <p:nvPr/>
            </p:nvSpPr>
            <p:spPr bwMode="auto">
              <a:xfrm>
                <a:off x="10351024" y="421113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4E6797DF-F575-46A2-A591-8A089E8AF0D3}"/>
                  </a:ext>
                </a:extLst>
              </p:cNvPr>
              <p:cNvSpPr/>
              <p:nvPr/>
            </p:nvSpPr>
            <p:spPr bwMode="auto">
              <a:xfrm>
                <a:off x="10645422" y="416116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AC968A6-E157-4289-9B19-A8CA3BE286FB}"/>
                  </a:ext>
                </a:extLst>
              </p:cNvPr>
              <p:cNvSpPr/>
              <p:nvPr/>
            </p:nvSpPr>
            <p:spPr bwMode="auto">
              <a:xfrm>
                <a:off x="10548422" y="428730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 name="Group 14" descr="Leverage artificial intelligence&#10;Outpace competitors by infusing your process automation with AI. Or easily build your own AI models for solutions like image classification and language translation&#10;">
            <a:extLst>
              <a:ext uri="{FF2B5EF4-FFF2-40B4-BE49-F238E27FC236}">
                <a16:creationId xmlns:a16="http://schemas.microsoft.com/office/drawing/2014/main" id="{3AEB0506-FC8F-4827-A25A-655C52DBC29F}"/>
              </a:ext>
            </a:extLst>
          </p:cNvPr>
          <p:cNvGrpSpPr/>
          <p:nvPr/>
        </p:nvGrpSpPr>
        <p:grpSpPr>
          <a:xfrm>
            <a:off x="941224" y="2094396"/>
            <a:ext cx="2926080" cy="2057123"/>
            <a:chOff x="941224" y="2094396"/>
            <a:chExt cx="2926080" cy="2057123"/>
          </a:xfrm>
        </p:grpSpPr>
        <p:sp>
          <p:nvSpPr>
            <p:cNvPr id="131" name="Oval 130">
              <a:extLst>
                <a:ext uri="{FF2B5EF4-FFF2-40B4-BE49-F238E27FC236}">
                  <a16:creationId xmlns:a16="http://schemas.microsoft.com/office/drawing/2014/main" id="{9A7AFF43-B3EF-46AA-81BD-426C04DD1642}"/>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74375393-33F1-4249-BAF2-DD5CCBFA470C}"/>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Leverage artificial intelligence</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Outpace competitors by infusing your process automation with AI. Or easily build your own AI models for solutions like image classification and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language translation.</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79" name="Group 143">
              <a:extLst>
                <a:ext uri="{FF2B5EF4-FFF2-40B4-BE49-F238E27FC236}">
                  <a16:creationId xmlns:a16="http://schemas.microsoft.com/office/drawing/2014/main" id="{69AF71A3-8755-40B0-8EED-11A68E8FE628}"/>
                </a:ext>
              </a:extLst>
            </p:cNvPr>
            <p:cNvGrpSpPr>
              <a:grpSpLocks noChangeAspect="1"/>
            </p:cNvGrpSpPr>
            <p:nvPr/>
          </p:nvGrpSpPr>
          <p:grpSpPr bwMode="auto">
            <a:xfrm>
              <a:off x="1924543" y="2370119"/>
              <a:ext cx="959442" cy="959442"/>
              <a:chOff x="5004" y="2087"/>
              <a:chExt cx="256" cy="256"/>
            </a:xfrm>
          </p:grpSpPr>
          <p:sp>
            <p:nvSpPr>
              <p:cNvPr id="180" name="AutoShape 142">
                <a:extLst>
                  <a:ext uri="{FF2B5EF4-FFF2-40B4-BE49-F238E27FC236}">
                    <a16:creationId xmlns:a16="http://schemas.microsoft.com/office/drawing/2014/main" id="{09930AAE-BDF9-4163-AAA3-8579D9484ADE}"/>
                  </a:ext>
                </a:extLst>
              </p:cNvPr>
              <p:cNvSpPr>
                <a:spLocks noChangeAspect="1" noChangeArrowheads="1" noTextEdit="1"/>
              </p:cNvSpPr>
              <p:nvPr/>
            </p:nvSpPr>
            <p:spPr bwMode="auto">
              <a:xfrm>
                <a:off x="5004" y="208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1" name="Freeform 144">
                <a:extLst>
                  <a:ext uri="{FF2B5EF4-FFF2-40B4-BE49-F238E27FC236}">
                    <a16:creationId xmlns:a16="http://schemas.microsoft.com/office/drawing/2014/main" id="{67A4797A-BDC6-4D0F-8E94-A7F2D89715BF}"/>
                  </a:ext>
                </a:extLst>
              </p:cNvPr>
              <p:cNvSpPr>
                <a:spLocks/>
              </p:cNvSpPr>
              <p:nvPr/>
            </p:nvSpPr>
            <p:spPr bwMode="auto">
              <a:xfrm>
                <a:off x="5034" y="2198"/>
                <a:ext cx="52" cy="71"/>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2" name="Freeform 145">
                <a:extLst>
                  <a:ext uri="{FF2B5EF4-FFF2-40B4-BE49-F238E27FC236}">
                    <a16:creationId xmlns:a16="http://schemas.microsoft.com/office/drawing/2014/main" id="{6DE3B891-9B5D-4842-BBBF-38AD417BA347}"/>
                  </a:ext>
                </a:extLst>
              </p:cNvPr>
              <p:cNvSpPr>
                <a:spLocks/>
              </p:cNvSpPr>
              <p:nvPr/>
            </p:nvSpPr>
            <p:spPr bwMode="auto">
              <a:xfrm>
                <a:off x="5188" y="2198"/>
                <a:ext cx="51" cy="71"/>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3" name="Freeform 146">
                <a:extLst>
                  <a:ext uri="{FF2B5EF4-FFF2-40B4-BE49-F238E27FC236}">
                    <a16:creationId xmlns:a16="http://schemas.microsoft.com/office/drawing/2014/main" id="{6671CF39-08BA-4C40-AB95-7342E65F7CF7}"/>
                  </a:ext>
                </a:extLst>
              </p:cNvPr>
              <p:cNvSpPr>
                <a:spLocks noEditPoints="1"/>
              </p:cNvSpPr>
              <p:nvPr/>
            </p:nvSpPr>
            <p:spPr bwMode="auto">
              <a:xfrm>
                <a:off x="5090" y="2187"/>
                <a:ext cx="93" cy="93"/>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4" name="Freeform 147">
                <a:extLst>
                  <a:ext uri="{FF2B5EF4-FFF2-40B4-BE49-F238E27FC236}">
                    <a16:creationId xmlns:a16="http://schemas.microsoft.com/office/drawing/2014/main" id="{41913EEB-ECF5-4978-AB8F-BD91AB7A5248}"/>
                  </a:ext>
                </a:extLst>
              </p:cNvPr>
              <p:cNvSpPr>
                <a:spLocks/>
              </p:cNvSpPr>
              <p:nvPr/>
            </p:nvSpPr>
            <p:spPr bwMode="auto">
              <a:xfrm>
                <a:off x="5121" y="2218"/>
                <a:ext cx="31" cy="31"/>
              </a:xfrm>
              <a:custGeom>
                <a:avLst/>
                <a:gdLst>
                  <a:gd name="T0" fmla="*/ 7 w 50"/>
                  <a:gd name="T1" fmla="*/ 42 h 50"/>
                  <a:gd name="T2" fmla="*/ 7 w 50"/>
                  <a:gd name="T3" fmla="*/ 42 h 50"/>
                  <a:gd name="T4" fmla="*/ 15 w 50"/>
                  <a:gd name="T5" fmla="*/ 48 h 50"/>
                  <a:gd name="T6" fmla="*/ 25 w 50"/>
                  <a:gd name="T7" fmla="*/ 50 h 50"/>
                  <a:gd name="T8" fmla="*/ 35 w 50"/>
                  <a:gd name="T9" fmla="*/ 48 h 50"/>
                  <a:gd name="T10" fmla="*/ 43 w 50"/>
                  <a:gd name="T11" fmla="*/ 42 h 50"/>
                  <a:gd name="T12" fmla="*/ 48 w 50"/>
                  <a:gd name="T13" fmla="*/ 34 h 50"/>
                  <a:gd name="T14" fmla="*/ 50 w 50"/>
                  <a:gd name="T15" fmla="*/ 25 h 50"/>
                  <a:gd name="T16" fmla="*/ 48 w 50"/>
                  <a:gd name="T17" fmla="*/ 15 h 50"/>
                  <a:gd name="T18" fmla="*/ 43 w 50"/>
                  <a:gd name="T19" fmla="*/ 7 h 50"/>
                  <a:gd name="T20" fmla="*/ 35 w 50"/>
                  <a:gd name="T21" fmla="*/ 2 h 50"/>
                  <a:gd name="T22" fmla="*/ 25 w 50"/>
                  <a:gd name="T23" fmla="*/ 0 h 50"/>
                  <a:gd name="T24" fmla="*/ 15 w 50"/>
                  <a:gd name="T25" fmla="*/ 2 h 50"/>
                  <a:gd name="T26" fmla="*/ 7 w 50"/>
                  <a:gd name="T27" fmla="*/ 7 h 50"/>
                  <a:gd name="T28" fmla="*/ 2 w 50"/>
                  <a:gd name="T29" fmla="*/ 15 h 50"/>
                  <a:gd name="T30" fmla="*/ 0 w 50"/>
                  <a:gd name="T31" fmla="*/ 25 h 50"/>
                  <a:gd name="T32" fmla="*/ 2 w 50"/>
                  <a:gd name="T33" fmla="*/ 34 h 50"/>
                  <a:gd name="T34" fmla="*/ 7 w 50"/>
                  <a:gd name="T3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7" y="42"/>
                    </a:moveTo>
                    <a:lnTo>
                      <a:pt x="7" y="42"/>
                    </a:lnTo>
                    <a:cubicBezTo>
                      <a:pt x="10" y="45"/>
                      <a:pt x="12" y="46"/>
                      <a:pt x="15" y="48"/>
                    </a:cubicBezTo>
                    <a:cubicBezTo>
                      <a:pt x="18" y="49"/>
                      <a:pt x="21" y="50"/>
                      <a:pt x="25" y="50"/>
                    </a:cubicBezTo>
                    <a:cubicBezTo>
                      <a:pt x="29" y="50"/>
                      <a:pt x="32" y="49"/>
                      <a:pt x="35" y="48"/>
                    </a:cubicBezTo>
                    <a:cubicBezTo>
                      <a:pt x="38" y="46"/>
                      <a:pt x="40" y="45"/>
                      <a:pt x="43" y="42"/>
                    </a:cubicBezTo>
                    <a:cubicBezTo>
                      <a:pt x="45" y="40"/>
                      <a:pt x="47" y="37"/>
                      <a:pt x="48" y="34"/>
                    </a:cubicBezTo>
                    <a:cubicBezTo>
                      <a:pt x="49" y="31"/>
                      <a:pt x="50" y="28"/>
                      <a:pt x="50" y="25"/>
                    </a:cubicBezTo>
                    <a:cubicBezTo>
                      <a:pt x="50" y="21"/>
                      <a:pt x="49" y="18"/>
                      <a:pt x="48" y="15"/>
                    </a:cubicBezTo>
                    <a:cubicBezTo>
                      <a:pt x="47" y="12"/>
                      <a:pt x="45" y="9"/>
                      <a:pt x="43" y="7"/>
                    </a:cubicBezTo>
                    <a:cubicBezTo>
                      <a:pt x="40" y="5"/>
                      <a:pt x="38" y="3"/>
                      <a:pt x="35" y="2"/>
                    </a:cubicBezTo>
                    <a:cubicBezTo>
                      <a:pt x="32" y="0"/>
                      <a:pt x="29" y="0"/>
                      <a:pt x="25" y="0"/>
                    </a:cubicBezTo>
                    <a:cubicBezTo>
                      <a:pt x="21" y="0"/>
                      <a:pt x="18" y="0"/>
                      <a:pt x="15" y="2"/>
                    </a:cubicBezTo>
                    <a:cubicBezTo>
                      <a:pt x="12" y="3"/>
                      <a:pt x="10" y="5"/>
                      <a:pt x="7" y="7"/>
                    </a:cubicBezTo>
                    <a:cubicBezTo>
                      <a:pt x="5" y="9"/>
                      <a:pt x="3" y="12"/>
                      <a:pt x="2" y="15"/>
                    </a:cubicBezTo>
                    <a:cubicBezTo>
                      <a:pt x="1" y="18"/>
                      <a:pt x="0" y="21"/>
                      <a:pt x="0" y="25"/>
                    </a:cubicBezTo>
                    <a:cubicBezTo>
                      <a:pt x="0" y="28"/>
                      <a:pt x="1" y="31"/>
                      <a:pt x="2" y="34"/>
                    </a:cubicBezTo>
                    <a:cubicBezTo>
                      <a:pt x="3" y="37"/>
                      <a:pt x="5" y="40"/>
                      <a:pt x="7" y="4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5" name="Freeform 148">
                <a:extLst>
                  <a:ext uri="{FF2B5EF4-FFF2-40B4-BE49-F238E27FC236}">
                    <a16:creationId xmlns:a16="http://schemas.microsoft.com/office/drawing/2014/main" id="{3258A0AD-1A45-4C98-9624-1592672072DA}"/>
                  </a:ext>
                </a:extLst>
              </p:cNvPr>
              <p:cNvSpPr>
                <a:spLocks/>
              </p:cNvSpPr>
              <p:nvPr/>
            </p:nvSpPr>
            <p:spPr bwMode="auto">
              <a:xfrm>
                <a:off x="5003" y="2153"/>
                <a:ext cx="267" cy="72"/>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4" name="Group 13" descr="Snap in advanced automation&#10;Leverage pre-built components to automate services and business processes. Link apps to the real world through interactive maps and mixed reality. Develop IoT solutions for operational efficiencies&#10;">
            <a:extLst>
              <a:ext uri="{FF2B5EF4-FFF2-40B4-BE49-F238E27FC236}">
                <a16:creationId xmlns:a16="http://schemas.microsoft.com/office/drawing/2014/main" id="{4565D671-9FEE-47A8-A02E-7CD898A0BC08}"/>
              </a:ext>
            </a:extLst>
          </p:cNvPr>
          <p:cNvGrpSpPr/>
          <p:nvPr/>
        </p:nvGrpSpPr>
        <p:grpSpPr>
          <a:xfrm>
            <a:off x="4632960" y="2094396"/>
            <a:ext cx="2926080" cy="2057123"/>
            <a:chOff x="4632960" y="2094396"/>
            <a:chExt cx="2926080" cy="2057123"/>
          </a:xfrm>
        </p:grpSpPr>
        <p:sp>
          <p:nvSpPr>
            <p:cNvPr id="133" name="Oval 132">
              <a:extLst>
                <a:ext uri="{FF2B5EF4-FFF2-40B4-BE49-F238E27FC236}">
                  <a16:creationId xmlns:a16="http://schemas.microsoft.com/office/drawing/2014/main" id="{607AF225-1085-4BEA-96D2-3CB0D47EAF3A}"/>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1E9A467C-52C5-4EC0-B4CE-37C8EE444E11}"/>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Snap in advanced automation</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Leverage pre-built components to automate services and business processes. Link apps to the real world through interactive maps and mixed reality. Develop IoT solutions for operational efficiencies.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95" name="Group 224">
              <a:extLst>
                <a:ext uri="{FF2B5EF4-FFF2-40B4-BE49-F238E27FC236}">
                  <a16:creationId xmlns:a16="http://schemas.microsoft.com/office/drawing/2014/main" id="{13F175A6-97F2-444F-81DD-C00DE62FADDB}"/>
                </a:ext>
              </a:extLst>
            </p:cNvPr>
            <p:cNvGrpSpPr>
              <a:grpSpLocks noChangeAspect="1"/>
            </p:cNvGrpSpPr>
            <p:nvPr/>
          </p:nvGrpSpPr>
          <p:grpSpPr bwMode="auto">
            <a:xfrm>
              <a:off x="5754283" y="2457263"/>
              <a:ext cx="683435" cy="785155"/>
              <a:chOff x="5045" y="2737"/>
              <a:chExt cx="215" cy="247"/>
            </a:xfrm>
          </p:grpSpPr>
          <p:sp>
            <p:nvSpPr>
              <p:cNvPr id="196" name="Freeform 225">
                <a:extLst>
                  <a:ext uri="{FF2B5EF4-FFF2-40B4-BE49-F238E27FC236}">
                    <a16:creationId xmlns:a16="http://schemas.microsoft.com/office/drawing/2014/main" id="{EF69836C-03C9-4725-B345-6FA9FF62891B}"/>
                  </a:ext>
                </a:extLst>
              </p:cNvPr>
              <p:cNvSpPr>
                <a:spLocks/>
              </p:cNvSpPr>
              <p:nvPr/>
            </p:nvSpPr>
            <p:spPr bwMode="auto">
              <a:xfrm>
                <a:off x="5045" y="2851"/>
                <a:ext cx="149" cy="84"/>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7" name="Freeform 226">
                <a:extLst>
                  <a:ext uri="{FF2B5EF4-FFF2-40B4-BE49-F238E27FC236}">
                    <a16:creationId xmlns:a16="http://schemas.microsoft.com/office/drawing/2014/main" id="{5F24B5B0-0E33-4E8F-8C34-27C6F72ECF84}"/>
                  </a:ext>
                </a:extLst>
              </p:cNvPr>
              <p:cNvSpPr>
                <a:spLocks/>
              </p:cNvSpPr>
              <p:nvPr/>
            </p:nvSpPr>
            <p:spPr bwMode="auto">
              <a:xfrm>
                <a:off x="5189" y="2740"/>
                <a:ext cx="58" cy="46"/>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8" name="Freeform 227">
                <a:extLst>
                  <a:ext uri="{FF2B5EF4-FFF2-40B4-BE49-F238E27FC236}">
                    <a16:creationId xmlns:a16="http://schemas.microsoft.com/office/drawing/2014/main" id="{E2F11BEE-816E-4A11-9128-E748A2039BD0}"/>
                  </a:ext>
                </a:extLst>
              </p:cNvPr>
              <p:cNvSpPr>
                <a:spLocks/>
              </p:cNvSpPr>
              <p:nvPr/>
            </p:nvSpPr>
            <p:spPr bwMode="auto">
              <a:xfrm>
                <a:off x="5208" y="2802"/>
                <a:ext cx="52" cy="66"/>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9" name="Freeform 228">
                <a:extLst>
                  <a:ext uri="{FF2B5EF4-FFF2-40B4-BE49-F238E27FC236}">
                    <a16:creationId xmlns:a16="http://schemas.microsoft.com/office/drawing/2014/main" id="{E8952784-770A-409A-A729-EC3F985CABC8}"/>
                  </a:ext>
                </a:extLst>
              </p:cNvPr>
              <p:cNvSpPr>
                <a:spLocks/>
              </p:cNvSpPr>
              <p:nvPr/>
            </p:nvSpPr>
            <p:spPr bwMode="auto">
              <a:xfrm>
                <a:off x="5127" y="2802"/>
                <a:ext cx="66" cy="33"/>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0" name="Freeform 229">
                <a:extLst>
                  <a:ext uri="{FF2B5EF4-FFF2-40B4-BE49-F238E27FC236}">
                    <a16:creationId xmlns:a16="http://schemas.microsoft.com/office/drawing/2014/main" id="{75CA69D7-2F13-4CE3-A1A9-3486088115A7}"/>
                  </a:ext>
                </a:extLst>
              </p:cNvPr>
              <p:cNvSpPr>
                <a:spLocks/>
              </p:cNvSpPr>
              <p:nvPr/>
            </p:nvSpPr>
            <p:spPr bwMode="auto">
              <a:xfrm>
                <a:off x="5132" y="2737"/>
                <a:ext cx="56" cy="49"/>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1" name="Freeform 230">
                <a:extLst>
                  <a:ext uri="{FF2B5EF4-FFF2-40B4-BE49-F238E27FC236}">
                    <a16:creationId xmlns:a16="http://schemas.microsoft.com/office/drawing/2014/main" id="{A38BEC40-263A-4545-8714-EA4496B5CB9D}"/>
                  </a:ext>
                </a:extLst>
              </p:cNvPr>
              <p:cNvSpPr>
                <a:spLocks/>
              </p:cNvSpPr>
              <p:nvPr/>
            </p:nvSpPr>
            <p:spPr bwMode="auto">
              <a:xfrm>
                <a:off x="5074" y="2740"/>
                <a:ext cx="57" cy="46"/>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2" name="Freeform 231">
                <a:extLst>
                  <a:ext uri="{FF2B5EF4-FFF2-40B4-BE49-F238E27FC236}">
                    <a16:creationId xmlns:a16="http://schemas.microsoft.com/office/drawing/2014/main" id="{ABAB267C-BDFA-4856-BE37-65BCA4571BFD}"/>
                  </a:ext>
                </a:extLst>
              </p:cNvPr>
              <p:cNvSpPr>
                <a:spLocks/>
              </p:cNvSpPr>
              <p:nvPr/>
            </p:nvSpPr>
            <p:spPr bwMode="auto">
              <a:xfrm>
                <a:off x="5061" y="2802"/>
                <a:ext cx="51" cy="33"/>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3" name="Freeform 232">
                <a:extLst>
                  <a:ext uri="{FF2B5EF4-FFF2-40B4-BE49-F238E27FC236}">
                    <a16:creationId xmlns:a16="http://schemas.microsoft.com/office/drawing/2014/main" id="{ACCE9533-8EC8-4165-8C53-C2ED9686F008}"/>
                  </a:ext>
                </a:extLst>
              </p:cNvPr>
              <p:cNvSpPr>
                <a:spLocks/>
              </p:cNvSpPr>
              <p:nvPr/>
            </p:nvSpPr>
            <p:spPr bwMode="auto">
              <a:xfrm>
                <a:off x="5210" y="2885"/>
                <a:ext cx="37" cy="36"/>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4" name="Freeform 233">
                <a:extLst>
                  <a:ext uri="{FF2B5EF4-FFF2-40B4-BE49-F238E27FC236}">
                    <a16:creationId xmlns:a16="http://schemas.microsoft.com/office/drawing/2014/main" id="{A0E0F374-029E-4AC1-95D1-B25FF1EF9171}"/>
                  </a:ext>
                </a:extLst>
              </p:cNvPr>
              <p:cNvSpPr>
                <a:spLocks/>
              </p:cNvSpPr>
              <p:nvPr/>
            </p:nvSpPr>
            <p:spPr bwMode="auto">
              <a:xfrm>
                <a:off x="5078" y="2951"/>
                <a:ext cx="82" cy="33"/>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3" name="Group 12" descr="Share data externally&#10;Create no-code websites with Power Apps Portals to allow anyone inside or outside your organization to sign in, create and view data securely, or browse content anonymously&#10;">
            <a:extLst>
              <a:ext uri="{FF2B5EF4-FFF2-40B4-BE49-F238E27FC236}">
                <a16:creationId xmlns:a16="http://schemas.microsoft.com/office/drawing/2014/main" id="{ED53161A-3BBF-456C-BCE2-3563105ED7F3}"/>
              </a:ext>
            </a:extLst>
          </p:cNvPr>
          <p:cNvGrpSpPr/>
          <p:nvPr/>
        </p:nvGrpSpPr>
        <p:grpSpPr>
          <a:xfrm>
            <a:off x="8324696" y="2094396"/>
            <a:ext cx="2926080" cy="2057083"/>
            <a:chOff x="8324696" y="2094396"/>
            <a:chExt cx="2926080" cy="2057083"/>
          </a:xfrm>
        </p:grpSpPr>
        <p:sp>
          <p:nvSpPr>
            <p:cNvPr id="135" name="Oval 134">
              <a:extLst>
                <a:ext uri="{FF2B5EF4-FFF2-40B4-BE49-F238E27FC236}">
                  <a16:creationId xmlns:a16="http://schemas.microsoft.com/office/drawing/2014/main" id="{962E4FC3-A43F-4185-AD9E-FAF28FCFE06B}"/>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3744550D-599F-4661-BF91-516321273184}"/>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Share data externally</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Create no-code websites with Power Apps Portals to allow anyone inside or outside your organization to sign in, create and view data securely, or browse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content anonymously.</a:t>
              </a:r>
            </a:p>
          </p:txBody>
        </p:sp>
        <p:grpSp>
          <p:nvGrpSpPr>
            <p:cNvPr id="186" name="Group 187">
              <a:extLst>
                <a:ext uri="{FF2B5EF4-FFF2-40B4-BE49-F238E27FC236}">
                  <a16:creationId xmlns:a16="http://schemas.microsoft.com/office/drawing/2014/main" id="{8A9835C4-127F-4700-93B7-BA671325A39B}"/>
                </a:ext>
              </a:extLst>
            </p:cNvPr>
            <p:cNvGrpSpPr>
              <a:grpSpLocks noChangeAspect="1"/>
            </p:cNvGrpSpPr>
            <p:nvPr/>
          </p:nvGrpSpPr>
          <p:grpSpPr bwMode="auto">
            <a:xfrm>
              <a:off x="9396174" y="2458278"/>
              <a:ext cx="783124" cy="783124"/>
              <a:chOff x="1538" y="2727"/>
              <a:chExt cx="256" cy="256"/>
            </a:xfrm>
          </p:grpSpPr>
          <p:sp>
            <p:nvSpPr>
              <p:cNvPr id="187" name="AutoShape 186">
                <a:extLst>
                  <a:ext uri="{FF2B5EF4-FFF2-40B4-BE49-F238E27FC236}">
                    <a16:creationId xmlns:a16="http://schemas.microsoft.com/office/drawing/2014/main" id="{61A080CF-F555-49A5-B19E-F2118B9B47B6}"/>
                  </a:ext>
                </a:extLst>
              </p:cNvPr>
              <p:cNvSpPr>
                <a:spLocks noChangeAspect="1" noChangeArrowheads="1" noTextEdit="1"/>
              </p:cNvSpPr>
              <p:nvPr/>
            </p:nvSpPr>
            <p:spPr bwMode="auto">
              <a:xfrm>
                <a:off x="1538" y="272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8" name="Freeform 188">
                <a:extLst>
                  <a:ext uri="{FF2B5EF4-FFF2-40B4-BE49-F238E27FC236}">
                    <a16:creationId xmlns:a16="http://schemas.microsoft.com/office/drawing/2014/main" id="{28E7FAB2-0E58-49AA-B085-20E224935DD9}"/>
                  </a:ext>
                </a:extLst>
              </p:cNvPr>
              <p:cNvSpPr>
                <a:spLocks/>
              </p:cNvSpPr>
              <p:nvPr/>
            </p:nvSpPr>
            <p:spPr bwMode="auto">
              <a:xfrm>
                <a:off x="1658" y="2820"/>
                <a:ext cx="18" cy="0"/>
              </a:xfrm>
              <a:custGeom>
                <a:avLst/>
                <a:gdLst>
                  <a:gd name="T0" fmla="*/ 0 w 29"/>
                  <a:gd name="T1" fmla="*/ 0 w 29"/>
                  <a:gd name="T2" fmla="*/ 29 w 29"/>
                  <a:gd name="T3" fmla="*/ 0 w 29"/>
                </a:gdLst>
                <a:ahLst/>
                <a:cxnLst>
                  <a:cxn ang="0">
                    <a:pos x="T0" y="0"/>
                  </a:cxn>
                  <a:cxn ang="0">
                    <a:pos x="T1" y="0"/>
                  </a:cxn>
                  <a:cxn ang="0">
                    <a:pos x="T2" y="0"/>
                  </a:cxn>
                  <a:cxn ang="0">
                    <a:pos x="T3" y="0"/>
                  </a:cxn>
                </a:cxnLst>
                <a:rect l="0" t="0" r="r" b="b"/>
                <a:pathLst>
                  <a:path w="29">
                    <a:moveTo>
                      <a:pt x="0" y="0"/>
                    </a:moveTo>
                    <a:lnTo>
                      <a:pt x="0" y="0"/>
                    </a:lnTo>
                    <a:lnTo>
                      <a:pt x="29" y="0"/>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9" name="Freeform 189">
                <a:extLst>
                  <a:ext uri="{FF2B5EF4-FFF2-40B4-BE49-F238E27FC236}">
                    <a16:creationId xmlns:a16="http://schemas.microsoft.com/office/drawing/2014/main" id="{FEF18F98-6B8B-4582-9B5D-0712A0EE187F}"/>
                  </a:ext>
                </a:extLst>
              </p:cNvPr>
              <p:cNvSpPr>
                <a:spLocks/>
              </p:cNvSpPr>
              <p:nvPr/>
            </p:nvSpPr>
            <p:spPr bwMode="auto">
              <a:xfrm>
                <a:off x="1639" y="2782"/>
                <a:ext cx="3" cy="3"/>
              </a:xfrm>
              <a:custGeom>
                <a:avLst/>
                <a:gdLst>
                  <a:gd name="T0" fmla="*/ 0 w 5"/>
                  <a:gd name="T1" fmla="*/ 5 h 5"/>
                  <a:gd name="T2" fmla="*/ 0 w 5"/>
                  <a:gd name="T3" fmla="*/ 5 h 5"/>
                  <a:gd name="T4" fmla="*/ 5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0" y="5"/>
                    </a:lnTo>
                    <a:lnTo>
                      <a:pt x="5" y="0"/>
                    </a:lnTo>
                    <a:lnTo>
                      <a:pt x="0" y="5"/>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0" name="Freeform 190">
                <a:extLst>
                  <a:ext uri="{FF2B5EF4-FFF2-40B4-BE49-F238E27FC236}">
                    <a16:creationId xmlns:a16="http://schemas.microsoft.com/office/drawing/2014/main" id="{45D7C8E9-F08C-4ACE-B341-E2ACC52D5A97}"/>
                  </a:ext>
                </a:extLst>
              </p:cNvPr>
              <p:cNvSpPr>
                <a:spLocks/>
              </p:cNvSpPr>
              <p:nvPr/>
            </p:nvSpPr>
            <p:spPr bwMode="auto">
              <a:xfrm>
                <a:off x="1694" y="2782"/>
                <a:ext cx="2" cy="3"/>
              </a:xfrm>
              <a:custGeom>
                <a:avLst/>
                <a:gdLst>
                  <a:gd name="T0" fmla="*/ 0 w 4"/>
                  <a:gd name="T1" fmla="*/ 0 h 5"/>
                  <a:gd name="T2" fmla="*/ 0 w 4"/>
                  <a:gd name="T3" fmla="*/ 0 h 5"/>
                  <a:gd name="T4" fmla="*/ 4 w 4"/>
                  <a:gd name="T5" fmla="*/ 5 h 5"/>
                  <a:gd name="T6" fmla="*/ 0 w 4"/>
                  <a:gd name="T7" fmla="*/ 0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0" y="0"/>
                    </a:lnTo>
                    <a:lnTo>
                      <a:pt x="4" y="5"/>
                    </a:lnTo>
                    <a:lnTo>
                      <a:pt x="0" y="0"/>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1" name="Freeform 191">
                <a:extLst>
                  <a:ext uri="{FF2B5EF4-FFF2-40B4-BE49-F238E27FC236}">
                    <a16:creationId xmlns:a16="http://schemas.microsoft.com/office/drawing/2014/main" id="{0B93F05B-D5E1-4A08-9DE0-861009A69649}"/>
                  </a:ext>
                </a:extLst>
              </p:cNvPr>
              <p:cNvSpPr>
                <a:spLocks/>
              </p:cNvSpPr>
              <p:nvPr/>
            </p:nvSpPr>
            <p:spPr bwMode="auto">
              <a:xfrm>
                <a:off x="1540" y="2782"/>
                <a:ext cx="250" cy="199"/>
              </a:xfrm>
              <a:custGeom>
                <a:avLst/>
                <a:gdLst>
                  <a:gd name="T0" fmla="*/ 136 w 403"/>
                  <a:gd name="T1" fmla="*/ 293 h 320"/>
                  <a:gd name="T2" fmla="*/ 136 w 403"/>
                  <a:gd name="T3" fmla="*/ 293 h 320"/>
                  <a:gd name="T4" fmla="*/ 136 w 403"/>
                  <a:gd name="T5" fmla="*/ 320 h 320"/>
                  <a:gd name="T6" fmla="*/ 269 w 403"/>
                  <a:gd name="T7" fmla="*/ 320 h 320"/>
                  <a:gd name="T8" fmla="*/ 269 w 403"/>
                  <a:gd name="T9" fmla="*/ 294 h 320"/>
                  <a:gd name="T10" fmla="*/ 232 w 403"/>
                  <a:gd name="T11" fmla="*/ 294 h 320"/>
                  <a:gd name="T12" fmla="*/ 228 w 403"/>
                  <a:gd name="T13" fmla="*/ 293 h 320"/>
                  <a:gd name="T14" fmla="*/ 216 w 403"/>
                  <a:gd name="T15" fmla="*/ 288 h 320"/>
                  <a:gd name="T16" fmla="*/ 206 w 403"/>
                  <a:gd name="T17" fmla="*/ 267 h 320"/>
                  <a:gd name="T18" fmla="*/ 206 w 403"/>
                  <a:gd name="T19" fmla="*/ 254 h 320"/>
                  <a:gd name="T20" fmla="*/ 206 w 403"/>
                  <a:gd name="T21" fmla="*/ 134 h 320"/>
                  <a:gd name="T22" fmla="*/ 232 w 403"/>
                  <a:gd name="T23" fmla="*/ 107 h 320"/>
                  <a:gd name="T24" fmla="*/ 403 w 403"/>
                  <a:gd name="T25" fmla="*/ 107 h 320"/>
                  <a:gd name="T26" fmla="*/ 403 w 403"/>
                  <a:gd name="T27" fmla="*/ 0 h 320"/>
                  <a:gd name="T28" fmla="*/ 304 w 403"/>
                  <a:gd name="T29" fmla="*/ 0 h 320"/>
                  <a:gd name="T30" fmla="*/ 295 w 403"/>
                  <a:gd name="T31" fmla="*/ 0 h 320"/>
                  <a:gd name="T32" fmla="*/ 291 w 403"/>
                  <a:gd name="T33" fmla="*/ 4 h 320"/>
                  <a:gd name="T34" fmla="*/ 271 w 403"/>
                  <a:gd name="T35" fmla="*/ 24 h 320"/>
                  <a:gd name="T36" fmla="*/ 253 w 403"/>
                  <a:gd name="T37" fmla="*/ 43 h 320"/>
                  <a:gd name="T38" fmla="*/ 247 w 403"/>
                  <a:gd name="T39" fmla="*/ 37 h 320"/>
                  <a:gd name="T40" fmla="*/ 247 w 403"/>
                  <a:gd name="T41" fmla="*/ 61 h 320"/>
                  <a:gd name="T42" fmla="*/ 247 w 403"/>
                  <a:gd name="T43" fmla="*/ 88 h 320"/>
                  <a:gd name="T44" fmla="*/ 220 w 403"/>
                  <a:gd name="T45" fmla="*/ 88 h 320"/>
                  <a:gd name="T46" fmla="*/ 191 w 403"/>
                  <a:gd name="T47" fmla="*/ 88 h 320"/>
                  <a:gd name="T48" fmla="*/ 165 w 403"/>
                  <a:gd name="T49" fmla="*/ 88 h 320"/>
                  <a:gd name="T50" fmla="*/ 165 w 403"/>
                  <a:gd name="T51" fmla="*/ 61 h 320"/>
                  <a:gd name="T52" fmla="*/ 165 w 403"/>
                  <a:gd name="T53" fmla="*/ 37 h 320"/>
                  <a:gd name="T54" fmla="*/ 159 w 403"/>
                  <a:gd name="T55" fmla="*/ 43 h 320"/>
                  <a:gd name="T56" fmla="*/ 140 w 403"/>
                  <a:gd name="T57" fmla="*/ 24 h 320"/>
                  <a:gd name="T58" fmla="*/ 120 w 403"/>
                  <a:gd name="T59" fmla="*/ 4 h 320"/>
                  <a:gd name="T60" fmla="*/ 116 w 403"/>
                  <a:gd name="T61" fmla="*/ 0 h 320"/>
                  <a:gd name="T62" fmla="*/ 107 w 403"/>
                  <a:gd name="T63" fmla="*/ 0 h 320"/>
                  <a:gd name="T64" fmla="*/ 0 w 403"/>
                  <a:gd name="T65" fmla="*/ 0 h 320"/>
                  <a:gd name="T66" fmla="*/ 0 w 403"/>
                  <a:gd name="T67" fmla="*/ 99 h 320"/>
                  <a:gd name="T68" fmla="*/ 1 w 403"/>
                  <a:gd name="T69" fmla="*/ 99 h 320"/>
                  <a:gd name="T70" fmla="*/ 81 w 403"/>
                  <a:gd name="T71" fmla="*/ 99 h 320"/>
                  <a:gd name="T72" fmla="*/ 108 w 403"/>
                  <a:gd name="T73" fmla="*/ 126 h 320"/>
                  <a:gd name="T74" fmla="*/ 108 w 403"/>
                  <a:gd name="T75" fmla="*/ 254 h 320"/>
                  <a:gd name="T76" fmla="*/ 189 w 403"/>
                  <a:gd name="T77" fmla="*/ 254 h 320"/>
                  <a:gd name="T78" fmla="*/ 189 w 403"/>
                  <a:gd name="T79" fmla="*/ 293 h 320"/>
                  <a:gd name="T80" fmla="*/ 136 w 403"/>
                  <a:gd name="T81"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3" h="320">
                    <a:moveTo>
                      <a:pt x="136" y="293"/>
                    </a:moveTo>
                    <a:lnTo>
                      <a:pt x="136" y="293"/>
                    </a:lnTo>
                    <a:lnTo>
                      <a:pt x="136" y="320"/>
                    </a:lnTo>
                    <a:lnTo>
                      <a:pt x="269" y="320"/>
                    </a:lnTo>
                    <a:lnTo>
                      <a:pt x="269" y="294"/>
                    </a:lnTo>
                    <a:lnTo>
                      <a:pt x="232" y="294"/>
                    </a:lnTo>
                    <a:cubicBezTo>
                      <a:pt x="231" y="294"/>
                      <a:pt x="229" y="294"/>
                      <a:pt x="228" y="293"/>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0"/>
                    </a:lnTo>
                    <a:lnTo>
                      <a:pt x="304" y="0"/>
                    </a:lnTo>
                    <a:lnTo>
                      <a:pt x="295" y="0"/>
                    </a:lnTo>
                    <a:lnTo>
                      <a:pt x="291" y="4"/>
                    </a:lnTo>
                    <a:lnTo>
                      <a:pt x="271" y="24"/>
                    </a:lnTo>
                    <a:lnTo>
                      <a:pt x="253" y="43"/>
                    </a:lnTo>
                    <a:lnTo>
                      <a:pt x="247" y="37"/>
                    </a:lnTo>
                    <a:lnTo>
                      <a:pt x="247" y="61"/>
                    </a:lnTo>
                    <a:lnTo>
                      <a:pt x="247" y="88"/>
                    </a:lnTo>
                    <a:lnTo>
                      <a:pt x="220" y="88"/>
                    </a:lnTo>
                    <a:lnTo>
                      <a:pt x="191" y="88"/>
                    </a:lnTo>
                    <a:lnTo>
                      <a:pt x="165" y="88"/>
                    </a:lnTo>
                    <a:lnTo>
                      <a:pt x="165" y="61"/>
                    </a:lnTo>
                    <a:lnTo>
                      <a:pt x="165" y="37"/>
                    </a:lnTo>
                    <a:lnTo>
                      <a:pt x="159" y="43"/>
                    </a:lnTo>
                    <a:lnTo>
                      <a:pt x="140" y="24"/>
                    </a:lnTo>
                    <a:lnTo>
                      <a:pt x="120" y="4"/>
                    </a:lnTo>
                    <a:lnTo>
                      <a:pt x="116" y="0"/>
                    </a:lnTo>
                    <a:lnTo>
                      <a:pt x="107" y="0"/>
                    </a:lnTo>
                    <a:lnTo>
                      <a:pt x="0" y="0"/>
                    </a:lnTo>
                    <a:lnTo>
                      <a:pt x="0" y="99"/>
                    </a:lnTo>
                    <a:cubicBezTo>
                      <a:pt x="1" y="99"/>
                      <a:pt x="1" y="99"/>
                      <a:pt x="1" y="99"/>
                    </a:cubicBezTo>
                    <a:lnTo>
                      <a:pt x="81" y="99"/>
                    </a:lnTo>
                    <a:cubicBezTo>
                      <a:pt x="96" y="99"/>
                      <a:pt x="108" y="111"/>
                      <a:pt x="108" y="126"/>
                    </a:cubicBezTo>
                    <a:lnTo>
                      <a:pt x="108" y="254"/>
                    </a:lnTo>
                    <a:lnTo>
                      <a:pt x="189" y="254"/>
                    </a:lnTo>
                    <a:lnTo>
                      <a:pt x="189" y="293"/>
                    </a:lnTo>
                    <a:lnTo>
                      <a:pt x="136" y="293"/>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2" name="Freeform 192">
                <a:extLst>
                  <a:ext uri="{FF2B5EF4-FFF2-40B4-BE49-F238E27FC236}">
                    <a16:creationId xmlns:a16="http://schemas.microsoft.com/office/drawing/2014/main" id="{5FC4087D-7456-4403-82CF-047C9850669F}"/>
                  </a:ext>
                </a:extLst>
              </p:cNvPr>
              <p:cNvSpPr>
                <a:spLocks noEditPoints="1"/>
              </p:cNvSpPr>
              <p:nvPr/>
            </p:nvSpPr>
            <p:spPr bwMode="auto">
              <a:xfrm>
                <a:off x="1540" y="2860"/>
                <a:ext cx="50" cy="92"/>
              </a:xfrm>
              <a:custGeom>
                <a:avLst/>
                <a:gdLst>
                  <a:gd name="T0" fmla="*/ 24 w 80"/>
                  <a:gd name="T1" fmla="*/ 128 h 147"/>
                  <a:gd name="T2" fmla="*/ 24 w 80"/>
                  <a:gd name="T3" fmla="*/ 128 h 147"/>
                  <a:gd name="T4" fmla="*/ 24 w 80"/>
                  <a:gd name="T5" fmla="*/ 107 h 147"/>
                  <a:gd name="T6" fmla="*/ 50 w 80"/>
                  <a:gd name="T7" fmla="*/ 107 h 147"/>
                  <a:gd name="T8" fmla="*/ 50 w 80"/>
                  <a:gd name="T9" fmla="*/ 128 h 147"/>
                  <a:gd name="T10" fmla="*/ 50 w 80"/>
                  <a:gd name="T11" fmla="*/ 133 h 147"/>
                  <a:gd name="T12" fmla="*/ 24 w 80"/>
                  <a:gd name="T13" fmla="*/ 133 h 147"/>
                  <a:gd name="T14" fmla="*/ 24 w 80"/>
                  <a:gd name="T15" fmla="*/ 128 h 147"/>
                  <a:gd name="T16" fmla="*/ 0 w 80"/>
                  <a:gd name="T17" fmla="*/ 128 h 147"/>
                  <a:gd name="T18" fmla="*/ 0 w 80"/>
                  <a:gd name="T19" fmla="*/ 128 h 147"/>
                  <a:gd name="T20" fmla="*/ 0 w 80"/>
                  <a:gd name="T21" fmla="*/ 147 h 147"/>
                  <a:gd name="T22" fmla="*/ 80 w 80"/>
                  <a:gd name="T23" fmla="*/ 146 h 147"/>
                  <a:gd name="T24" fmla="*/ 80 w 80"/>
                  <a:gd name="T25" fmla="*/ 128 h 147"/>
                  <a:gd name="T26" fmla="*/ 80 w 80"/>
                  <a:gd name="T27" fmla="*/ 0 h 147"/>
                  <a:gd name="T28" fmla="*/ 0 w 80"/>
                  <a:gd name="T29" fmla="*/ 0 h 147"/>
                  <a:gd name="T30" fmla="*/ 0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24" y="128"/>
                    </a:moveTo>
                    <a:lnTo>
                      <a:pt x="24" y="128"/>
                    </a:lnTo>
                    <a:lnTo>
                      <a:pt x="24" y="107"/>
                    </a:lnTo>
                    <a:lnTo>
                      <a:pt x="50" y="107"/>
                    </a:lnTo>
                    <a:lnTo>
                      <a:pt x="50" y="128"/>
                    </a:lnTo>
                    <a:lnTo>
                      <a:pt x="50" y="133"/>
                    </a:lnTo>
                    <a:lnTo>
                      <a:pt x="24" y="133"/>
                    </a:lnTo>
                    <a:lnTo>
                      <a:pt x="24" y="128"/>
                    </a:lnTo>
                    <a:close/>
                    <a:moveTo>
                      <a:pt x="0" y="128"/>
                    </a:moveTo>
                    <a:lnTo>
                      <a:pt x="0" y="128"/>
                    </a:lnTo>
                    <a:lnTo>
                      <a:pt x="0" y="147"/>
                    </a:lnTo>
                    <a:lnTo>
                      <a:pt x="80" y="146"/>
                    </a:lnTo>
                    <a:lnTo>
                      <a:pt x="80" y="128"/>
                    </a:lnTo>
                    <a:lnTo>
                      <a:pt x="80" y="0"/>
                    </a:lnTo>
                    <a:lnTo>
                      <a:pt x="0" y="0"/>
                    </a:lnTo>
                    <a:lnTo>
                      <a:pt x="0" y="128"/>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3" name="Freeform 193">
                <a:extLst>
                  <a:ext uri="{FF2B5EF4-FFF2-40B4-BE49-F238E27FC236}">
                    <a16:creationId xmlns:a16="http://schemas.microsoft.com/office/drawing/2014/main" id="{E23C1EB4-50DC-46D8-91CF-E1503817AA74}"/>
                  </a:ext>
                </a:extLst>
              </p:cNvPr>
              <p:cNvSpPr>
                <a:spLocks/>
              </p:cNvSpPr>
              <p:nvPr/>
            </p:nvSpPr>
            <p:spPr bwMode="auto">
              <a:xfrm>
                <a:off x="1626" y="2731"/>
                <a:ext cx="83" cy="89"/>
              </a:xfrm>
              <a:custGeom>
                <a:avLst/>
                <a:gdLst>
                  <a:gd name="T0" fmla="*/ 67 w 133"/>
                  <a:gd name="T1" fmla="*/ 0 h 143"/>
                  <a:gd name="T2" fmla="*/ 67 w 133"/>
                  <a:gd name="T3" fmla="*/ 0 h 143"/>
                  <a:gd name="T4" fmla="*/ 6 w 133"/>
                  <a:gd name="T5" fmla="*/ 61 h 143"/>
                  <a:gd name="T6" fmla="*/ 0 w 133"/>
                  <a:gd name="T7" fmla="*/ 67 h 143"/>
                  <a:gd name="T8" fmla="*/ 15 w 133"/>
                  <a:gd name="T9" fmla="*/ 82 h 143"/>
                  <a:gd name="T10" fmla="*/ 20 w 133"/>
                  <a:gd name="T11" fmla="*/ 87 h 143"/>
                  <a:gd name="T12" fmla="*/ 25 w 133"/>
                  <a:gd name="T13" fmla="*/ 82 h 143"/>
                  <a:gd name="T14" fmla="*/ 46 w 133"/>
                  <a:gd name="T15" fmla="*/ 61 h 143"/>
                  <a:gd name="T16" fmla="*/ 52 w 133"/>
                  <a:gd name="T17" fmla="*/ 55 h 143"/>
                  <a:gd name="T18" fmla="*/ 52 w 133"/>
                  <a:gd name="T19" fmla="*/ 61 h 143"/>
                  <a:gd name="T20" fmla="*/ 52 w 133"/>
                  <a:gd name="T21" fmla="*/ 82 h 143"/>
                  <a:gd name="T22" fmla="*/ 52 w 133"/>
                  <a:gd name="T23" fmla="*/ 143 h 143"/>
                  <a:gd name="T24" fmla="*/ 81 w 133"/>
                  <a:gd name="T25" fmla="*/ 143 h 143"/>
                  <a:gd name="T26" fmla="*/ 81 w 133"/>
                  <a:gd name="T27" fmla="*/ 82 h 143"/>
                  <a:gd name="T28" fmla="*/ 81 w 133"/>
                  <a:gd name="T29" fmla="*/ 61 h 143"/>
                  <a:gd name="T30" fmla="*/ 81 w 133"/>
                  <a:gd name="T31" fmla="*/ 55 h 143"/>
                  <a:gd name="T32" fmla="*/ 88 w 133"/>
                  <a:gd name="T33" fmla="*/ 61 h 143"/>
                  <a:gd name="T34" fmla="*/ 109 w 133"/>
                  <a:gd name="T35" fmla="*/ 82 h 143"/>
                  <a:gd name="T36" fmla="*/ 113 w 133"/>
                  <a:gd name="T37" fmla="*/ 87 h 143"/>
                  <a:gd name="T38" fmla="*/ 118 w 133"/>
                  <a:gd name="T39" fmla="*/ 82 h 143"/>
                  <a:gd name="T40" fmla="*/ 133 w 133"/>
                  <a:gd name="T41" fmla="*/ 67 h 143"/>
                  <a:gd name="T42" fmla="*/ 128 w 133"/>
                  <a:gd name="T43" fmla="*/ 61 h 143"/>
                  <a:gd name="T44" fmla="*/ 67 w 133"/>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43">
                    <a:moveTo>
                      <a:pt x="67" y="0"/>
                    </a:moveTo>
                    <a:lnTo>
                      <a:pt x="67" y="0"/>
                    </a:lnTo>
                    <a:lnTo>
                      <a:pt x="6" y="61"/>
                    </a:lnTo>
                    <a:lnTo>
                      <a:pt x="0" y="67"/>
                    </a:lnTo>
                    <a:lnTo>
                      <a:pt x="15" y="82"/>
                    </a:lnTo>
                    <a:lnTo>
                      <a:pt x="20" y="87"/>
                    </a:lnTo>
                    <a:lnTo>
                      <a:pt x="25" y="82"/>
                    </a:lnTo>
                    <a:lnTo>
                      <a:pt x="46" y="61"/>
                    </a:lnTo>
                    <a:lnTo>
                      <a:pt x="52" y="55"/>
                    </a:lnTo>
                    <a:lnTo>
                      <a:pt x="52" y="61"/>
                    </a:lnTo>
                    <a:lnTo>
                      <a:pt x="52" y="82"/>
                    </a:lnTo>
                    <a:lnTo>
                      <a:pt x="52" y="143"/>
                    </a:lnTo>
                    <a:lnTo>
                      <a:pt x="81" y="143"/>
                    </a:lnTo>
                    <a:lnTo>
                      <a:pt x="81" y="82"/>
                    </a:lnTo>
                    <a:lnTo>
                      <a:pt x="81" y="61"/>
                    </a:lnTo>
                    <a:lnTo>
                      <a:pt x="81" y="55"/>
                    </a:lnTo>
                    <a:lnTo>
                      <a:pt x="88" y="61"/>
                    </a:lnTo>
                    <a:lnTo>
                      <a:pt x="109" y="82"/>
                    </a:lnTo>
                    <a:lnTo>
                      <a:pt x="113" y="87"/>
                    </a:lnTo>
                    <a:lnTo>
                      <a:pt x="118" y="82"/>
                    </a:lnTo>
                    <a:lnTo>
                      <a:pt x="133" y="67"/>
                    </a:lnTo>
                    <a:lnTo>
                      <a:pt x="128" y="61"/>
                    </a:lnTo>
                    <a:lnTo>
                      <a:pt x="6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4" name="Freeform 194">
                <a:extLst>
                  <a:ext uri="{FF2B5EF4-FFF2-40B4-BE49-F238E27FC236}">
                    <a16:creationId xmlns:a16="http://schemas.microsoft.com/office/drawing/2014/main" id="{94804E71-C134-474F-B36A-E69007246F7C}"/>
                  </a:ext>
                </a:extLst>
              </p:cNvPr>
              <p:cNvSpPr>
                <a:spLocks noEditPoints="1"/>
              </p:cNvSpPr>
              <p:nvPr/>
            </p:nvSpPr>
            <p:spPr bwMode="auto">
              <a:xfrm>
                <a:off x="1684" y="2865"/>
                <a:ext cx="116" cy="83"/>
              </a:xfrm>
              <a:custGeom>
                <a:avLst/>
                <a:gdLst>
                  <a:gd name="T0" fmla="*/ 111 w 187"/>
                  <a:gd name="T1" fmla="*/ 120 h 133"/>
                  <a:gd name="T2" fmla="*/ 111 w 187"/>
                  <a:gd name="T3" fmla="*/ 120 h 133"/>
                  <a:gd name="T4" fmla="*/ 111 w 187"/>
                  <a:gd name="T5" fmla="*/ 120 h 133"/>
                  <a:gd name="T6" fmla="*/ 71 w 187"/>
                  <a:gd name="T7" fmla="*/ 120 h 133"/>
                  <a:gd name="T8" fmla="*/ 71 w 187"/>
                  <a:gd name="T9" fmla="*/ 120 h 133"/>
                  <a:gd name="T10" fmla="*/ 71 w 187"/>
                  <a:gd name="T11" fmla="*/ 93 h 133"/>
                  <a:gd name="T12" fmla="*/ 111 w 187"/>
                  <a:gd name="T13" fmla="*/ 93 h 133"/>
                  <a:gd name="T14" fmla="*/ 111 w 187"/>
                  <a:gd name="T15" fmla="*/ 120 h 133"/>
                  <a:gd name="T16" fmla="*/ 187 w 187"/>
                  <a:gd name="T17" fmla="*/ 0 h 133"/>
                  <a:gd name="T18" fmla="*/ 187 w 187"/>
                  <a:gd name="T19" fmla="*/ 0 h 133"/>
                  <a:gd name="T20" fmla="*/ 171 w 187"/>
                  <a:gd name="T21" fmla="*/ 0 h 133"/>
                  <a:gd name="T22" fmla="*/ 0 w 187"/>
                  <a:gd name="T23" fmla="*/ 0 h 133"/>
                  <a:gd name="T24" fmla="*/ 0 w 187"/>
                  <a:gd name="T25" fmla="*/ 120 h 133"/>
                  <a:gd name="T26" fmla="*/ 0 w 187"/>
                  <a:gd name="T27" fmla="*/ 133 h 133"/>
                  <a:gd name="T28" fmla="*/ 187 w 187"/>
                  <a:gd name="T29" fmla="*/ 133 h 133"/>
                  <a:gd name="T30" fmla="*/ 187 w 187"/>
                  <a:gd name="T3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11" y="120"/>
                    </a:moveTo>
                    <a:lnTo>
                      <a:pt x="111" y="120"/>
                    </a:lnTo>
                    <a:lnTo>
                      <a:pt x="111" y="120"/>
                    </a:lnTo>
                    <a:lnTo>
                      <a:pt x="71" y="120"/>
                    </a:lnTo>
                    <a:lnTo>
                      <a:pt x="71" y="120"/>
                    </a:lnTo>
                    <a:lnTo>
                      <a:pt x="71" y="93"/>
                    </a:lnTo>
                    <a:lnTo>
                      <a:pt x="111" y="93"/>
                    </a:lnTo>
                    <a:lnTo>
                      <a:pt x="111" y="120"/>
                    </a:lnTo>
                    <a:close/>
                    <a:moveTo>
                      <a:pt x="187" y="0"/>
                    </a:moveTo>
                    <a:lnTo>
                      <a:pt x="187" y="0"/>
                    </a:lnTo>
                    <a:lnTo>
                      <a:pt x="171" y="0"/>
                    </a:lnTo>
                    <a:lnTo>
                      <a:pt x="0" y="0"/>
                    </a:lnTo>
                    <a:lnTo>
                      <a:pt x="0" y="120"/>
                    </a:lnTo>
                    <a:lnTo>
                      <a:pt x="0" y="133"/>
                    </a:lnTo>
                    <a:lnTo>
                      <a:pt x="187" y="133"/>
                    </a:lnTo>
                    <a:lnTo>
                      <a:pt x="18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5" name="Group 204">
            <a:extLst>
              <a:ext uri="{FF2B5EF4-FFF2-40B4-BE49-F238E27FC236}">
                <a16:creationId xmlns:a16="http://schemas.microsoft.com/office/drawing/2014/main" id="{6BE77519-70DD-4836-B62E-D287FD5E78C3}"/>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206" name="Freeform 67">
              <a:extLst>
                <a:ext uri="{FF2B5EF4-FFF2-40B4-BE49-F238E27FC236}">
                  <a16:creationId xmlns:a16="http://schemas.microsoft.com/office/drawing/2014/main" id="{839F4B4F-5899-4A99-9699-83F5531CC4FF}"/>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AE93CE92-2ABE-4C5B-98EA-8D1DD2E42587}"/>
                </a:ext>
              </a:extLst>
            </p:cNvPr>
            <p:cNvGrpSpPr/>
            <p:nvPr/>
          </p:nvGrpSpPr>
          <p:grpSpPr>
            <a:xfrm>
              <a:off x="11095854" y="679871"/>
              <a:ext cx="333714" cy="333714"/>
              <a:chOff x="11806839" y="1342316"/>
              <a:chExt cx="644094" cy="644094"/>
            </a:xfrm>
          </p:grpSpPr>
          <p:sp>
            <p:nvSpPr>
              <p:cNvPr id="208" name="Freeform 1086">
                <a:extLst>
                  <a:ext uri="{FF2B5EF4-FFF2-40B4-BE49-F238E27FC236}">
                    <a16:creationId xmlns:a16="http://schemas.microsoft.com/office/drawing/2014/main" id="{786D6DD2-21EB-4CB9-8B6B-C0CB01C312F0}"/>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1083">
                <a:extLst>
                  <a:ext uri="{FF2B5EF4-FFF2-40B4-BE49-F238E27FC236}">
                    <a16:creationId xmlns:a16="http://schemas.microsoft.com/office/drawing/2014/main" id="{EB90B7FC-E736-4BC7-8C8D-371BA13503AF}"/>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1084">
                <a:extLst>
                  <a:ext uri="{FF2B5EF4-FFF2-40B4-BE49-F238E27FC236}">
                    <a16:creationId xmlns:a16="http://schemas.microsoft.com/office/drawing/2014/main" id="{2C82E5B5-66C4-4A75-AC06-705E998DFB89}"/>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1085">
                <a:extLst>
                  <a:ext uri="{FF2B5EF4-FFF2-40B4-BE49-F238E27FC236}">
                    <a16:creationId xmlns:a16="http://schemas.microsoft.com/office/drawing/2014/main" id="{14F9F744-4BD3-4275-988F-3AB66B2AF75E}"/>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81" name="Rectangle 80">
            <a:extLst>
              <a:ext uri="{FF2B5EF4-FFF2-40B4-BE49-F238E27FC236}">
                <a16:creationId xmlns:a16="http://schemas.microsoft.com/office/drawing/2014/main" id="{DB745221-602C-42DF-B119-4F99D1B4F105}"/>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82" name="Rectangle 81">
            <a:extLst>
              <a:ext uri="{FF2B5EF4-FFF2-40B4-BE49-F238E27FC236}">
                <a16:creationId xmlns:a16="http://schemas.microsoft.com/office/drawing/2014/main" id="{1AB2943C-A73F-4D31-8A69-0794120573B2}"/>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Take your apps to the next level</a:t>
            </a:r>
          </a:p>
        </p:txBody>
      </p:sp>
      <p:grpSp>
        <p:nvGrpSpPr>
          <p:cNvPr id="83" name="Group 82">
            <a:extLst>
              <a:ext uri="{FF2B5EF4-FFF2-40B4-BE49-F238E27FC236}">
                <a16:creationId xmlns:a16="http://schemas.microsoft.com/office/drawing/2014/main" id="{A385412D-1F01-4BF9-91B2-7DBBF94166E6}"/>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rgbClr val="E6E6E6"/>
          </a:solidFill>
        </p:grpSpPr>
        <p:sp>
          <p:nvSpPr>
            <p:cNvPr id="84" name="Freeform 1074">
              <a:extLst>
                <a:ext uri="{FF2B5EF4-FFF2-40B4-BE49-F238E27FC236}">
                  <a16:creationId xmlns:a16="http://schemas.microsoft.com/office/drawing/2014/main" id="{2EA6917A-EC24-410C-A477-31E388F731A6}"/>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5" name="Freeform 1075">
              <a:extLst>
                <a:ext uri="{FF2B5EF4-FFF2-40B4-BE49-F238E27FC236}">
                  <a16:creationId xmlns:a16="http://schemas.microsoft.com/office/drawing/2014/main" id="{7E0E8710-F1D4-4A22-A7DD-1CFF1EE1CAE5}"/>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6" name="Freeform 1076">
              <a:extLst>
                <a:ext uri="{FF2B5EF4-FFF2-40B4-BE49-F238E27FC236}">
                  <a16:creationId xmlns:a16="http://schemas.microsoft.com/office/drawing/2014/main" id="{002B3DC9-D1E4-43BD-8B94-81F073A0F8E4}"/>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7" name="Freeform 1077">
              <a:extLst>
                <a:ext uri="{FF2B5EF4-FFF2-40B4-BE49-F238E27FC236}">
                  <a16:creationId xmlns:a16="http://schemas.microsoft.com/office/drawing/2014/main" id="{F95E58FB-69C2-4151-B17F-48C489C94A60}"/>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078">
              <a:extLst>
                <a:ext uri="{FF2B5EF4-FFF2-40B4-BE49-F238E27FC236}">
                  <a16:creationId xmlns:a16="http://schemas.microsoft.com/office/drawing/2014/main" id="{921F7B13-0988-487B-B423-CC7F9BB20E8B}"/>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079">
              <a:extLst>
                <a:ext uri="{FF2B5EF4-FFF2-40B4-BE49-F238E27FC236}">
                  <a16:creationId xmlns:a16="http://schemas.microsoft.com/office/drawing/2014/main" id="{E3CD1F29-C844-4557-8DB1-3B0324B789F7}"/>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2" name="Freeform 1080">
              <a:extLst>
                <a:ext uri="{FF2B5EF4-FFF2-40B4-BE49-F238E27FC236}">
                  <a16:creationId xmlns:a16="http://schemas.microsoft.com/office/drawing/2014/main" id="{389272BA-2B84-459C-B3B3-566F3A96B5ED}"/>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3" name="Freeform 1081">
              <a:extLst>
                <a:ext uri="{FF2B5EF4-FFF2-40B4-BE49-F238E27FC236}">
                  <a16:creationId xmlns:a16="http://schemas.microsoft.com/office/drawing/2014/main" id="{6A259310-2F73-4CC5-8116-5384C9955224}"/>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4" name="Freeform 1082">
              <a:extLst>
                <a:ext uri="{FF2B5EF4-FFF2-40B4-BE49-F238E27FC236}">
                  <a16:creationId xmlns:a16="http://schemas.microsoft.com/office/drawing/2014/main" id="{A2D0BB1F-6FEC-4BB2-9F1E-615186308FD4}"/>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F227772-6848-4DFF-90B7-FD18F3B3AC00}"/>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96" name="Freeform 105">
              <a:extLst>
                <a:ext uri="{FF2B5EF4-FFF2-40B4-BE49-F238E27FC236}">
                  <a16:creationId xmlns:a16="http://schemas.microsoft.com/office/drawing/2014/main" id="{70C9BB3D-423D-4A24-B6F0-B078396790F5}"/>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7" name="Freeform 106">
              <a:extLst>
                <a:ext uri="{FF2B5EF4-FFF2-40B4-BE49-F238E27FC236}">
                  <a16:creationId xmlns:a16="http://schemas.microsoft.com/office/drawing/2014/main" id="{4C1A77D4-AECA-4FB1-A9A5-5EA151F347F3}"/>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9" name="Freeform 107">
              <a:extLst>
                <a:ext uri="{FF2B5EF4-FFF2-40B4-BE49-F238E27FC236}">
                  <a16:creationId xmlns:a16="http://schemas.microsoft.com/office/drawing/2014/main" id="{43A2002D-D523-4650-8D1F-4DFEB9A4F1B4}"/>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00" name="Freeform 108">
              <a:extLst>
                <a:ext uri="{FF2B5EF4-FFF2-40B4-BE49-F238E27FC236}">
                  <a16:creationId xmlns:a16="http://schemas.microsoft.com/office/drawing/2014/main" id="{7CD385E0-F855-4C4B-8697-73A8F1AAB0E6}"/>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01" name="Freeform 109">
              <a:extLst>
                <a:ext uri="{FF2B5EF4-FFF2-40B4-BE49-F238E27FC236}">
                  <a16:creationId xmlns:a16="http://schemas.microsoft.com/office/drawing/2014/main" id="{DDB56D01-4764-4E38-AD26-242395A1AE5F}"/>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2666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6A4B16"/>
                </a:solidFill>
                <a:effectLst/>
                <a:uLnTx/>
                <a:uFillTx/>
                <a:latin typeface="Segoe UI Semibold"/>
                <a:ea typeface="+mn-ea"/>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 uri="{C183D7F6-B498-43B3-948B-1728B52AA6E4}">
                <adec:decorative xmlns:adec="http://schemas.microsoft.com/office/drawing/2017/decorative" val="1"/>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 uri="{C183D7F6-B498-43B3-948B-1728B52AA6E4}">
                <adec:decorative xmlns:adec="http://schemas.microsoft.com/office/drawing/2017/decorative" val="1"/>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 uri="{C183D7F6-B498-43B3-948B-1728B52AA6E4}">
                <adec:decorative xmlns:adec="http://schemas.microsoft.com/office/drawing/2017/decorative" val="1"/>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742774"/>
                </a:solidFill>
                <a:effectLst/>
                <a:uLnTx/>
                <a:uFillTx/>
                <a:latin typeface="Segoe UI Semibold"/>
                <a:ea typeface="+mn-ea"/>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Analyze data from apps and bots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Improve engagements with customers and employees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74" name="Arc 73">
            <a:extLst>
              <a:ext uri="{FF2B5EF4-FFF2-40B4-BE49-F238E27FC236}">
                <a16:creationId xmlns:a16="http://schemas.microsoft.com/office/drawing/2014/main" id="{8813F402-17C2-4D7B-ADCF-D66B7378462E}"/>
              </a:ext>
              <a:ext uri="{C183D7F6-B498-43B3-948B-1728B52AA6E4}">
                <adec:decorative xmlns:adec="http://schemas.microsoft.com/office/drawing/2017/decorative" val="1"/>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2" name="object 33" descr="Power Apps icon">
            <a:extLst>
              <a:ext uri="{FF2B5EF4-FFF2-40B4-BE49-F238E27FC236}">
                <a16:creationId xmlns:a16="http://schemas.microsoft.com/office/drawing/2014/main" id="{EBE79409-FB17-4A0F-A5A4-33BEC364F485}"/>
              </a:ext>
              <a:ext uri="{C183D7F6-B498-43B3-948B-1728B52AA6E4}">
                <adec:decorative xmlns:adec="http://schemas.microsoft.com/office/drawing/2017/decorative" val="0"/>
              </a:ext>
            </a:extLst>
          </p:cNvPr>
          <p:cNvSpPr/>
          <p:nvPr/>
        </p:nvSpPr>
        <p:spPr>
          <a:xfrm>
            <a:off x="8496110" y="615546"/>
            <a:ext cx="914400" cy="914400"/>
          </a:xfrm>
          <a:prstGeom prst="rect">
            <a:avLst/>
          </a:prstGeom>
          <a:blipFill>
            <a:blip r:embed="rId3"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bject 34" descr="Power Automate icon">
            <a:extLst>
              <a:ext uri="{FF2B5EF4-FFF2-40B4-BE49-F238E27FC236}">
                <a16:creationId xmlns:a16="http://schemas.microsoft.com/office/drawing/2014/main" id="{B112B09A-BF7F-4161-80D3-5F90FAA4EEB3}"/>
              </a:ext>
            </a:extLst>
          </p:cNvPr>
          <p:cNvSpPr/>
          <p:nvPr/>
        </p:nvSpPr>
        <p:spPr>
          <a:xfrm>
            <a:off x="6915920" y="2055266"/>
            <a:ext cx="914400" cy="914400"/>
          </a:xfrm>
          <a:prstGeom prst="rect">
            <a:avLst/>
          </a:prstGeom>
          <a:blipFill>
            <a:blip r:embed="rId4"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object 35" descr="Power BI icon">
            <a:extLst>
              <a:ext uri="{FF2B5EF4-FFF2-40B4-BE49-F238E27FC236}">
                <a16:creationId xmlns:a16="http://schemas.microsoft.com/office/drawing/2014/main" id="{D327C31D-70F8-45DB-83F0-17FE1A4BC794}"/>
              </a:ext>
            </a:extLst>
          </p:cNvPr>
          <p:cNvSpPr/>
          <p:nvPr/>
        </p:nvSpPr>
        <p:spPr>
          <a:xfrm>
            <a:off x="8496110" y="3814644"/>
            <a:ext cx="914400" cy="914400"/>
          </a:xfrm>
          <a:prstGeom prst="rect">
            <a:avLst/>
          </a:prstGeom>
          <a:blipFill>
            <a:blip r:embed="rId5"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36" descr="Power Virtual Agents icon">
            <a:extLst>
              <a:ext uri="{FF2B5EF4-FFF2-40B4-BE49-F238E27FC236}">
                <a16:creationId xmlns:a16="http://schemas.microsoft.com/office/drawing/2014/main" id="{EDBDD515-B4E5-4F4F-9188-9B5744B4ECED}"/>
              </a:ext>
            </a:extLst>
          </p:cNvPr>
          <p:cNvSpPr/>
          <p:nvPr/>
        </p:nvSpPr>
        <p:spPr>
          <a:xfrm>
            <a:off x="10123720" y="2116991"/>
            <a:ext cx="912876" cy="912876"/>
          </a:xfrm>
          <a:prstGeom prst="rect">
            <a:avLst/>
          </a:prstGeom>
          <a:blipFill>
            <a:blip r:embed="rId6"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749D271A-A951-41D4-8124-2D04D69E7D30}"/>
              </a:ext>
              <a:ext uri="{C183D7F6-B498-43B3-948B-1728B52AA6E4}">
                <adec:decorative xmlns:adec="http://schemas.microsoft.com/office/drawing/2017/decorative" val="1"/>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DengXian"/>
                <a:cs typeface="Segoe UI"/>
              </a:rPr>
              <a:t>Low Code</a:t>
            </a:r>
            <a:r>
              <a:rPr kumimoji="0" lang="en-US" sz="1800" b="1" i="0" u="none" strike="noStrike" kern="1200" cap="none" spc="0" normalizeH="0" baseline="0" noProof="0">
                <a:ln>
                  <a:noFill/>
                </a:ln>
                <a:solidFill>
                  <a:srgbClr val="000002"/>
                </a:solidFill>
                <a:effectLst/>
                <a:uLnTx/>
                <a:uFillTx/>
                <a:latin typeface="Segoe UI Light"/>
                <a:ea typeface="DengXian"/>
                <a:cs typeface="Segoe UI"/>
              </a:rPr>
              <a:t> </a:t>
            </a:r>
            <a:endParaRPr kumimoji="0" lang="en-US" sz="1800" b="1" i="0" u="none" strike="noStrike" kern="1200" cap="none" spc="0" normalizeH="0" baseline="0" noProof="0">
              <a:ln>
                <a:noFill/>
              </a:ln>
              <a:solidFill>
                <a:srgbClr val="000002"/>
              </a:solidFill>
              <a:effectLst/>
              <a:uLnTx/>
              <a:uFillTx/>
              <a:latin typeface="Segoe UI Light"/>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2"/>
              </a:solidFill>
              <a:effectLst/>
              <a:uLnTx/>
              <a:uFillTx/>
              <a:latin typeface="Segoe UI Light"/>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Segoe UI" panose="020B0502040204020203" pitchFamily="34" charset="0"/>
                <a:cs typeface="Segoe UI" panose="020B0502040204020203" pitchFamily="34" charset="0"/>
              </a:rPr>
              <a:t>Code First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Light"/>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Segoe UI" panose="020B0502040204020203" pitchFamily="34" charset="0"/>
                <a:cs typeface="Segoe UI" panose="020B0502040204020203" pitchFamily="34" charset="0"/>
              </a:rPr>
              <a:t>Professional development and extensibility across Microsoft </a:t>
            </a:r>
            <a:endParaRPr kumimoji="0" lang="en-US" sz="1400" b="0" i="0" u="none" strike="noStrike" kern="1200" cap="none" spc="0" normalizeH="0" baseline="0" noProof="0">
              <a:ln>
                <a:noFill/>
              </a:ln>
              <a:solidFill>
                <a:srgbClr val="3C3C41"/>
              </a:solidFill>
              <a:effectLst/>
              <a:uLnTx/>
              <a:uFillTx/>
              <a:latin typeface="Segoe UI"/>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mn-ea"/>
                <a:cs typeface="Segoe UI" panose="020B0502040204020203" pitchFamily="34" charset="0"/>
              </a:rPr>
              <a:t>No Code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Light"/>
              <a:ea typeface="+mn-ea"/>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mn-ea"/>
                <a:cs typeface="Segoe UI" panose="020B0502040204020203" pitchFamily="34" charset="0"/>
              </a:rPr>
              <a:t>Drag and drop experiences that are like PowerPoint</a:t>
            </a:r>
          </a:p>
        </p:txBody>
      </p:sp>
      <p:sp>
        <p:nvSpPr>
          <p:cNvPr id="54" name="TextBox 53">
            <a:extLst>
              <a:ext uri="{FF2B5EF4-FFF2-40B4-BE49-F238E27FC236}">
                <a16:creationId xmlns:a16="http://schemas.microsoft.com/office/drawing/2014/main" id="{D1AA45E1-B6B0-4CD7-AE6D-F61C048CF6B5}"/>
              </a:ext>
            </a:extLst>
          </p:cNvPr>
          <p:cNvSpPr txBox="1"/>
          <p:nvPr/>
        </p:nvSpPr>
        <p:spPr>
          <a:xfrm>
            <a:off x="7234296" y="6113366"/>
            <a:ext cx="1747700" cy="276999"/>
          </a:xfrm>
          <a:prstGeom prst="rect">
            <a:avLst/>
          </a:prstGeom>
          <a:noFill/>
        </p:spPr>
        <p:txBody>
          <a:bodyPr wrap="square" lIns="91440" tIns="45720" rIns="91440" bIns="45720" rtlCol="0" anchor="t">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a:rPr>
              <a:t>Dataverse</a:t>
            </a: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11DC8C7C-6F79-4E6C-AC8A-30869C65622E}"/>
              </a:ext>
            </a:extLst>
          </p:cNvPr>
          <p:cNvSpPr txBox="1"/>
          <p:nvPr/>
        </p:nvSpPr>
        <p:spPr>
          <a:xfrm>
            <a:off x="5695873"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AI Builder </a:t>
            </a:r>
          </a:p>
        </p:txBody>
      </p:sp>
      <p:sp>
        <p:nvSpPr>
          <p:cNvPr id="56" name="TextBox 55">
            <a:extLst>
              <a:ext uri="{FF2B5EF4-FFF2-40B4-BE49-F238E27FC236}">
                <a16:creationId xmlns:a16="http://schemas.microsoft.com/office/drawing/2014/main" id="{6BC6DDAE-047C-4B0B-9AAA-019D8859A740}"/>
              </a:ext>
            </a:extLst>
          </p:cNvPr>
          <p:cNvSpPr txBox="1"/>
          <p:nvPr/>
        </p:nvSpPr>
        <p:spPr>
          <a:xfrm>
            <a:off x="8908214"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Data Connectors </a:t>
            </a:r>
          </a:p>
        </p:txBody>
      </p:sp>
      <p:grpSp>
        <p:nvGrpSpPr>
          <p:cNvPr id="23" name="Group 22">
            <a:extLst>
              <a:ext uri="{FF2B5EF4-FFF2-40B4-BE49-F238E27FC236}">
                <a16:creationId xmlns:a16="http://schemas.microsoft.com/office/drawing/2014/main" id="{6BF7375D-F1D5-468A-9E0D-57CE7AAA6646}"/>
              </a:ext>
              <a:ext uri="{C183D7F6-B498-43B3-948B-1728B52AA6E4}">
                <adec:decorative xmlns:adec="http://schemas.microsoft.com/office/drawing/2017/decorative" val="1"/>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 uri="{C183D7F6-B498-43B3-948B-1728B52AA6E4}">
                <adec:decorative xmlns:adec="http://schemas.microsoft.com/office/drawing/2017/decorative" val="1"/>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 uri="{C183D7F6-B498-43B3-948B-1728B52AA6E4}">
                <adec:decorative xmlns:adec="http://schemas.microsoft.com/office/drawing/2017/decorative" val="1"/>
              </a:ext>
            </a:extLst>
          </p:cNvPr>
          <p:cNvPicPr>
            <a:picLocks noChangeAspect="1"/>
          </p:cNvPicPr>
          <p:nvPr/>
        </p:nvPicPr>
        <p:blipFill>
          <a:blip r:embed="rId9"/>
          <a:srcRect/>
          <a:stretch/>
        </p:blipFill>
        <p:spPr>
          <a:xfrm flipH="1">
            <a:off x="661988" y="5365120"/>
            <a:ext cx="457583" cy="460139"/>
          </a:xfrm>
          <a:prstGeom prst="rect">
            <a:avLst/>
          </a:prstGeom>
        </p:spPr>
      </p:pic>
      <p:sp>
        <p:nvSpPr>
          <p:cNvPr id="58" name="plug" title="Icon of a power plug showing an A to B connection">
            <a:extLst>
              <a:ext uri="{FF2B5EF4-FFF2-40B4-BE49-F238E27FC236}">
                <a16:creationId xmlns:a16="http://schemas.microsoft.com/office/drawing/2014/main" id="{E5E0024E-8F0C-410A-865C-3F25CE554A75}"/>
              </a:ext>
            </a:extLst>
          </p:cNvPr>
          <p:cNvSpPr>
            <a:spLocks noChangeAspect="1" noEditPoints="1"/>
          </p:cNvSpPr>
          <p:nvPr/>
        </p:nvSpPr>
        <p:spPr bwMode="auto">
          <a:xfrm>
            <a:off x="9600690" y="5628856"/>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monitor_3" title="Icon of a monitor with a checkmark on the lower right corner">
            <a:extLst>
              <a:ext uri="{FF2B5EF4-FFF2-40B4-BE49-F238E27FC236}">
                <a16:creationId xmlns:a16="http://schemas.microsoft.com/office/drawing/2014/main" id="{350A7587-96F9-48C0-A96F-8DAA1122A208}"/>
              </a:ext>
            </a:extLst>
          </p:cNvPr>
          <p:cNvSpPr>
            <a:spLocks noChangeAspect="1" noEditPoints="1"/>
          </p:cNvSpPr>
          <p:nvPr/>
        </p:nvSpPr>
        <p:spPr bwMode="auto">
          <a:xfrm>
            <a:off x="11138059" y="5662155"/>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B5339EEF-0164-440B-A2B0-8DD808414174}"/>
              </a:ext>
            </a:extLst>
          </p:cNvPr>
          <p:cNvSpPr txBox="1"/>
          <p:nvPr/>
        </p:nvSpPr>
        <p:spPr>
          <a:xfrm>
            <a:off x="10446637"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Management Tools</a:t>
            </a:r>
          </a:p>
        </p:txBody>
      </p:sp>
      <p:pic>
        <p:nvPicPr>
          <p:cNvPr id="41" name="Graphic 40" descr="AI Builder icon">
            <a:extLst>
              <a:ext uri="{FF2B5EF4-FFF2-40B4-BE49-F238E27FC236}">
                <a16:creationId xmlns:a16="http://schemas.microsoft.com/office/drawing/2014/main" id="{00CEF472-48DE-7CD0-B1FB-5316096C63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8263" y="5594846"/>
            <a:ext cx="502920" cy="502920"/>
          </a:xfrm>
          <a:prstGeom prst="rect">
            <a:avLst/>
          </a:prstGeom>
        </p:spPr>
      </p:pic>
      <p:pic>
        <p:nvPicPr>
          <p:cNvPr id="42" name="Picture 41" descr="Dataverse logo">
            <a:extLst>
              <a:ext uri="{FF2B5EF4-FFF2-40B4-BE49-F238E27FC236}">
                <a16:creationId xmlns:a16="http://schemas.microsoft.com/office/drawing/2014/main" id="{9122DD7B-4115-8346-8D5C-1F35EBB73A25}"/>
              </a:ext>
            </a:extLst>
          </p:cNvPr>
          <p:cNvPicPr>
            <a:picLocks noChangeAspect="1"/>
          </p:cNvPicPr>
          <p:nvPr/>
        </p:nvPicPr>
        <p:blipFill>
          <a:blip r:embed="rId12"/>
          <a:stretch>
            <a:fillRect/>
          </a:stretch>
        </p:blipFill>
        <p:spPr>
          <a:xfrm>
            <a:off x="7887543" y="5614411"/>
            <a:ext cx="502920" cy="502920"/>
          </a:xfrm>
          <a:prstGeom prst="rect">
            <a:avLst/>
          </a:prstGeom>
        </p:spPr>
      </p:pic>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4F977-3EE6-4A53-A0D5-13D1AC1F46CD}"/>
              </a:ext>
              <a:ext uri="{C183D7F6-B498-43B3-948B-1728B52AA6E4}">
                <adec:decorative xmlns:adec="http://schemas.microsoft.com/office/drawing/2017/decorative" val="0"/>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solidFill>
                  <a:schemeClr val="accent6">
                    <a:lumMod val="10000"/>
                    <a:lumOff val="90000"/>
                  </a:schemeClr>
                </a:solidFill>
              </a:rPr>
              <a:t>Empower developers to do more</a:t>
            </a:r>
          </a:p>
        </p:txBody>
      </p:sp>
      <p:sp>
        <p:nvSpPr>
          <p:cNvPr id="2" name="Text Placeholder 1" descr="Slide Header: Empower every developer to do more  &#10;">
            <a:extLst>
              <a:ext uri="{FF2B5EF4-FFF2-40B4-BE49-F238E27FC236}">
                <a16:creationId xmlns:a16="http://schemas.microsoft.com/office/drawing/2014/main" id="{6EDA971B-8A2C-4EAB-B113-A86FE83B91E6}"/>
              </a:ext>
            </a:extLst>
          </p:cNvPr>
          <p:cNvSpPr>
            <a:spLocks noGrp="1"/>
          </p:cNvSpPr>
          <p:nvPr>
            <p:ph type="body" sz="quarter" idx="10"/>
          </p:nvPr>
        </p:nvSpPr>
        <p:spPr>
          <a:xfrm>
            <a:off x="538162" y="547687"/>
            <a:ext cx="11107738" cy="553998"/>
          </a:xfrm>
        </p:spPr>
        <p:txBody>
          <a:bodyPr/>
          <a:lstStyle/>
          <a:p>
            <a:r>
              <a:rPr lang="en-US" sz="4000" b="0" dirty="0">
                <a:solidFill>
                  <a:schemeClr val="tx1">
                    <a:lumMod val="50000"/>
                  </a:schemeClr>
                </a:solidFill>
                <a:latin typeface="+mn-lt"/>
              </a:rPr>
              <a:t>Empower every developer to do more  </a:t>
            </a:r>
          </a:p>
        </p:txBody>
      </p:sp>
      <p:sp>
        <p:nvSpPr>
          <p:cNvPr id="4" name="Title 2">
            <a:extLst>
              <a:ext uri="{FF2B5EF4-FFF2-40B4-BE49-F238E27FC236}">
                <a16:creationId xmlns:a16="http://schemas.microsoft.com/office/drawing/2014/main" id="{2B819FD7-2A1E-4C0E-B8A0-54E26125DFBC}"/>
              </a:ext>
              <a:ext uri="{C183D7F6-B498-43B3-948B-1728B52AA6E4}">
                <adec:decorative xmlns:adec="http://schemas.microsoft.com/office/drawing/2017/decorative" val="1"/>
              </a:ext>
            </a:extLst>
          </p:cNvPr>
          <p:cNvSpPr txBox="1">
            <a:spLocks/>
          </p:cNvSpPr>
          <p:nvPr/>
        </p:nvSpPr>
        <p:spPr>
          <a:xfrm>
            <a:off x="538162" y="1206308"/>
            <a:ext cx="11624766" cy="609398"/>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505050"/>
              </a:solidFill>
              <a:effectLst/>
              <a:uLnTx/>
              <a:uFillTx/>
              <a:latin typeface="Segoe UI Light"/>
              <a:ea typeface="+mj-ea"/>
              <a:cs typeface="+mj-cs"/>
            </a:endParaRPr>
          </a:p>
        </p:txBody>
      </p:sp>
      <p:sp>
        <p:nvSpPr>
          <p:cNvPr id="5" name="Title 2" descr="&quot;Citizen Developers&quot;">
            <a:extLst>
              <a:ext uri="{FF2B5EF4-FFF2-40B4-BE49-F238E27FC236}">
                <a16:creationId xmlns:a16="http://schemas.microsoft.com/office/drawing/2014/main" id="{AEB76ADA-024F-4898-B4D1-9C7B74363C1E}"/>
              </a:ext>
            </a:extLst>
          </p:cNvPr>
          <p:cNvSpPr txBox="1">
            <a:spLocks/>
          </p:cNvSpPr>
          <p:nvPr/>
        </p:nvSpPr>
        <p:spPr>
          <a:xfrm>
            <a:off x="538162" y="1932638"/>
            <a:ext cx="4130232"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Citizen Developers</a:t>
            </a:r>
          </a:p>
        </p:txBody>
      </p:sp>
      <p:sp>
        <p:nvSpPr>
          <p:cNvPr id="7" name="Title 2" descr="&quot;IT Developers&quot;">
            <a:extLst>
              <a:ext uri="{FF2B5EF4-FFF2-40B4-BE49-F238E27FC236}">
                <a16:creationId xmlns:a16="http://schemas.microsoft.com/office/drawing/2014/main" id="{775CF70B-98E7-4FDD-AB50-050CB3502F46}"/>
              </a:ext>
            </a:extLst>
          </p:cNvPr>
          <p:cNvSpPr txBox="1">
            <a:spLocks/>
          </p:cNvSpPr>
          <p:nvPr/>
        </p:nvSpPr>
        <p:spPr>
          <a:xfrm>
            <a:off x="541297" y="2577490"/>
            <a:ext cx="41827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IT Developers</a:t>
            </a:r>
          </a:p>
        </p:txBody>
      </p:sp>
      <p:sp>
        <p:nvSpPr>
          <p:cNvPr id="6" name="Title 2" descr="&quot;Pro Developers&#10;&quot;">
            <a:extLst>
              <a:ext uri="{FF2B5EF4-FFF2-40B4-BE49-F238E27FC236}">
                <a16:creationId xmlns:a16="http://schemas.microsoft.com/office/drawing/2014/main" id="{897D3665-EAF9-4F51-8E80-BB21E297919F}"/>
              </a:ext>
            </a:extLst>
          </p:cNvPr>
          <p:cNvSpPr txBox="1">
            <a:spLocks/>
          </p:cNvSpPr>
          <p:nvPr/>
        </p:nvSpPr>
        <p:spPr>
          <a:xfrm>
            <a:off x="538162" y="3222342"/>
            <a:ext cx="4185835"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Pro Developers</a:t>
            </a:r>
          </a:p>
        </p:txBody>
      </p:sp>
      <p:pic>
        <p:nvPicPr>
          <p:cNvPr id="8" name="Picture 7" descr="A graphic with a mobile device in the center. Three person icons are connected to the mobile device in ways symbolizing citizen developers, IT developers, and pro developers. ">
            <a:extLst>
              <a:ext uri="{FF2B5EF4-FFF2-40B4-BE49-F238E27FC236}">
                <a16:creationId xmlns:a16="http://schemas.microsoft.com/office/drawing/2014/main" id="{16495900-CFEF-4574-AC1B-B723D9744E53}"/>
              </a:ext>
            </a:extLst>
          </p:cNvPr>
          <p:cNvPicPr>
            <a:picLocks noChangeAspect="1"/>
          </p:cNvPicPr>
          <p:nvPr/>
        </p:nvPicPr>
        <p:blipFill rotWithShape="1">
          <a:blip r:embed="rId3"/>
          <a:srcRect l="12834" r="17936"/>
          <a:stretch/>
        </p:blipFill>
        <p:spPr>
          <a:xfrm>
            <a:off x="4523724" y="1932638"/>
            <a:ext cx="5866646" cy="3987804"/>
          </a:xfrm>
          <a:prstGeom prst="rect">
            <a:avLst/>
          </a:prstGeom>
        </p:spPr>
      </p:pic>
    </p:spTree>
    <p:extLst>
      <p:ext uri="{BB962C8B-B14F-4D97-AF65-F5344CB8AC3E}">
        <p14:creationId xmlns:p14="http://schemas.microsoft.com/office/powerpoint/2010/main" val="47272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2"/>
          <a:stretch>
            <a:fillRect/>
          </a:stretch>
        </p:blipFill>
        <p:spPr>
          <a:xfrm>
            <a:off x="3855395" y="5502413"/>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454697" y="3475782"/>
            <a:ext cx="1015873" cy="1015873"/>
          </a:xfrm>
          <a:prstGeom prst="rect">
            <a:avLst/>
          </a:prstGeom>
        </p:spPr>
      </p:pic>
      <p:pic>
        <p:nvPicPr>
          <p:cNvPr id="7" name="Graphic 6" descr="AI Builder icon">
            <a:extLst>
              <a:ext uri="{FF2B5EF4-FFF2-40B4-BE49-F238E27FC236}">
                <a16:creationId xmlns:a16="http://schemas.microsoft.com/office/drawing/2014/main" id="{79217B5D-0A96-87E5-885F-9AC3909662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1800" y="5514027"/>
            <a:ext cx="612648" cy="612648"/>
          </a:xfrm>
          <a:prstGeom prst="rect">
            <a:avLst/>
          </a:prstGeom>
        </p:spPr>
      </p:pic>
    </p:spTree>
    <p:extLst>
      <p:ext uri="{BB962C8B-B14F-4D97-AF65-F5344CB8AC3E}">
        <p14:creationId xmlns:p14="http://schemas.microsoft.com/office/powerpoint/2010/main" val="17969020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a:xfrm>
            <a:off x="585215" y="2534625"/>
            <a:ext cx="11099683" cy="997196"/>
          </a:xfrm>
        </p:spPr>
        <p:txBody>
          <a:bodyPr/>
          <a:lstStyle/>
          <a:p>
            <a:r>
              <a:rPr lang="en-US" dirty="0"/>
              <a:t>📺 Introduction to Power Apps &amp; Canvas Apps</a:t>
            </a:r>
          </a:p>
        </p:txBody>
      </p:sp>
    </p:spTree>
    <p:extLst>
      <p:ext uri="{BB962C8B-B14F-4D97-AF65-F5344CB8AC3E}">
        <p14:creationId xmlns:p14="http://schemas.microsoft.com/office/powerpoint/2010/main" val="2824020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93" name="Graphic 1248" descr="AI Builder Icon">
            <a:extLst>
              <a:ext uri="{FF2B5EF4-FFF2-40B4-BE49-F238E27FC236}">
                <a16:creationId xmlns:a16="http://schemas.microsoft.com/office/drawing/2014/main" id="{63CA3F62-9B64-EC48-90D7-74361C045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446" y="5561733"/>
            <a:ext cx="468883" cy="481442"/>
          </a:xfrm>
          <a:prstGeom prst="rect">
            <a:avLst/>
          </a:prstGeom>
        </p:spPr>
      </p:pic>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4"/>
          <a:stretch>
            <a:fillRect/>
          </a:stretch>
        </p:blipFill>
        <p:spPr>
          <a:xfrm>
            <a:off x="3874932" y="5469351"/>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454697" y="3475782"/>
            <a:ext cx="1015873" cy="1015873"/>
          </a:xfrm>
          <a:prstGeom prst="rect">
            <a:avLst/>
          </a:prstGeom>
        </p:spPr>
      </p:pic>
      <p:sp>
        <p:nvSpPr>
          <p:cNvPr id="43" name="Rectangle 42">
            <a:extLst>
              <a:ext uri="{FF2B5EF4-FFF2-40B4-BE49-F238E27FC236}">
                <a16:creationId xmlns:a16="http://schemas.microsoft.com/office/drawing/2014/main" id="{79C0BF6B-5F0A-1A00-DE0A-7CA66A97AD03}"/>
              </a:ext>
              <a:ext uri="{C183D7F6-B498-43B3-948B-1728B52AA6E4}">
                <adec:decorative xmlns:adec="http://schemas.microsoft.com/office/drawing/2017/decorative" val="1"/>
              </a:ext>
            </a:extLst>
          </p:cNvPr>
          <p:cNvSpPr/>
          <p:nvPr/>
        </p:nvSpPr>
        <p:spPr bwMode="auto">
          <a:xfrm>
            <a:off x="355601" y="3443651"/>
            <a:ext cx="1614370"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40B27F7-6B26-F0B8-6BAB-5497778BFC07}"/>
              </a:ext>
              <a:ext uri="{C183D7F6-B498-43B3-948B-1728B52AA6E4}">
                <adec:decorative xmlns:adec="http://schemas.microsoft.com/office/drawing/2017/decorative" val="1"/>
              </a:ext>
            </a:extLst>
          </p:cNvPr>
          <p:cNvSpPr/>
          <p:nvPr/>
        </p:nvSpPr>
        <p:spPr bwMode="auto">
          <a:xfrm>
            <a:off x="5059476" y="3433154"/>
            <a:ext cx="6911832"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79357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BA65-ECA0-2A87-3C63-16620A365F11}"/>
              </a:ext>
            </a:extLst>
          </p:cNvPr>
          <p:cNvSpPr>
            <a:spLocks noGrp="1"/>
          </p:cNvSpPr>
          <p:nvPr>
            <p:ph type="title"/>
          </p:nvPr>
        </p:nvSpPr>
        <p:spPr/>
        <p:txBody>
          <a:bodyPr/>
          <a:lstStyle/>
          <a:p>
            <a:r>
              <a:rPr lang="en-NL" dirty="0"/>
              <a:t>Mixed Reality Components</a:t>
            </a:r>
          </a:p>
        </p:txBody>
      </p:sp>
      <p:sp>
        <p:nvSpPr>
          <p:cNvPr id="3" name="Content Placeholder 2">
            <a:extLst>
              <a:ext uri="{FF2B5EF4-FFF2-40B4-BE49-F238E27FC236}">
                <a16:creationId xmlns:a16="http://schemas.microsoft.com/office/drawing/2014/main" id="{C7898B7D-7944-C88D-7A47-6D02A4412B16}"/>
              </a:ext>
            </a:extLst>
          </p:cNvPr>
          <p:cNvSpPr>
            <a:spLocks noGrp="1"/>
          </p:cNvSpPr>
          <p:nvPr>
            <p:ph sz="quarter" idx="10"/>
          </p:nvPr>
        </p:nvSpPr>
        <p:spPr>
          <a:xfrm>
            <a:off x="584201" y="1435099"/>
            <a:ext cx="3494186" cy="4427896"/>
          </a:xfrm>
        </p:spPr>
        <p:txBody>
          <a:bodyPr anchor="ctr"/>
          <a:lstStyle/>
          <a:p>
            <a:r>
              <a:rPr lang="en-NL" dirty="0"/>
              <a:t>MR Controls</a:t>
            </a:r>
          </a:p>
          <a:p>
            <a:pPr lvl="1"/>
            <a:r>
              <a:rPr lang="en-NL" dirty="0"/>
              <a:t>View in MR</a:t>
            </a:r>
          </a:p>
          <a:p>
            <a:pPr lvl="1"/>
            <a:r>
              <a:rPr lang="en-NL" dirty="0"/>
              <a:t>View shape in MR</a:t>
            </a:r>
          </a:p>
          <a:p>
            <a:pPr lvl="1"/>
            <a:r>
              <a:rPr lang="en-NL" dirty="0"/>
              <a:t>Measure in MR</a:t>
            </a:r>
          </a:p>
          <a:p>
            <a:pPr lvl="1"/>
            <a:r>
              <a:rPr lang="en-NL" dirty="0"/>
              <a:t>Markup in MR</a:t>
            </a:r>
          </a:p>
          <a:p>
            <a:r>
              <a:rPr lang="en-NL" dirty="0"/>
              <a:t>3D Controls</a:t>
            </a:r>
          </a:p>
          <a:p>
            <a:pPr lvl="1"/>
            <a:r>
              <a:rPr lang="en-NL" dirty="0"/>
              <a:t>View in 3D</a:t>
            </a:r>
          </a:p>
        </p:txBody>
      </p:sp>
      <p:grpSp>
        <p:nvGrpSpPr>
          <p:cNvPr id="4" name="Group 3" descr="A laptop screen showing an app building page with the preview of an image under the selected &quot;Mixed Reality&quot; option in &quot;Insert&quot;.">
            <a:extLst>
              <a:ext uri="{FF2B5EF4-FFF2-40B4-BE49-F238E27FC236}">
                <a16:creationId xmlns:a16="http://schemas.microsoft.com/office/drawing/2014/main" id="{96A20FDC-7220-4733-B2A6-094CC44B59B9}"/>
              </a:ext>
            </a:extLst>
          </p:cNvPr>
          <p:cNvGrpSpPr/>
          <p:nvPr/>
        </p:nvGrpSpPr>
        <p:grpSpPr>
          <a:xfrm>
            <a:off x="4321147" y="1215052"/>
            <a:ext cx="7404214" cy="4427896"/>
            <a:chOff x="-2035629" y="1441351"/>
            <a:chExt cx="8639260" cy="5150725"/>
          </a:xfrm>
        </p:grpSpPr>
        <p:pic>
          <p:nvPicPr>
            <p:cNvPr id="5" name="Picture 4">
              <a:extLst>
                <a:ext uri="{FF2B5EF4-FFF2-40B4-BE49-F238E27FC236}">
                  <a16:creationId xmlns:a16="http://schemas.microsoft.com/office/drawing/2014/main" id="{696A4ADB-66DE-4898-80ED-D0F78344A17B}"/>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13737" r="25151"/>
            <a:stretch/>
          </p:blipFill>
          <p:spPr>
            <a:xfrm>
              <a:off x="-2035629" y="1441351"/>
              <a:ext cx="8639260" cy="5150725"/>
            </a:xfrm>
            <a:prstGeom prst="rect">
              <a:avLst/>
            </a:prstGeom>
          </p:spPr>
        </p:pic>
        <p:pic>
          <p:nvPicPr>
            <p:cNvPr id="6" name="Picture 5">
              <a:extLst>
                <a:ext uri="{FF2B5EF4-FFF2-40B4-BE49-F238E27FC236}">
                  <a16:creationId xmlns:a16="http://schemas.microsoft.com/office/drawing/2014/main" id="{8E8C6F62-E032-4B7A-8EF9-4FB1A6DE1AC4}"/>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
            <a:stretch/>
          </p:blipFill>
          <p:spPr bwMode="auto">
            <a:xfrm>
              <a:off x="-153847" y="1694808"/>
              <a:ext cx="5735991" cy="346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1355123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E28E8-C3C9-1DAE-888E-ED6417DEECBB}"/>
              </a:ext>
            </a:extLst>
          </p:cNvPr>
          <p:cNvSpPr>
            <a:spLocks noGrp="1"/>
          </p:cNvSpPr>
          <p:nvPr>
            <p:ph type="title"/>
          </p:nvPr>
        </p:nvSpPr>
        <p:spPr/>
        <p:txBody>
          <a:bodyPr/>
          <a:lstStyle/>
          <a:p>
            <a:r>
              <a:rPr lang="en-NL" dirty="0"/>
              <a:t>Creator Kit</a:t>
            </a:r>
          </a:p>
        </p:txBody>
      </p:sp>
      <p:sp>
        <p:nvSpPr>
          <p:cNvPr id="3" name="Content Placeholder 2">
            <a:extLst>
              <a:ext uri="{FF2B5EF4-FFF2-40B4-BE49-F238E27FC236}">
                <a16:creationId xmlns:a16="http://schemas.microsoft.com/office/drawing/2014/main" id="{BAB94A86-C52F-DD66-BDD9-155CD090D27E}"/>
              </a:ext>
            </a:extLst>
          </p:cNvPr>
          <p:cNvSpPr>
            <a:spLocks noGrp="1"/>
          </p:cNvSpPr>
          <p:nvPr>
            <p:ph sz="quarter" idx="10"/>
          </p:nvPr>
        </p:nvSpPr>
        <p:spPr>
          <a:xfrm>
            <a:off x="584200" y="1435100"/>
            <a:ext cx="5776140" cy="1538883"/>
          </a:xfrm>
        </p:spPr>
        <p:txBody>
          <a:bodyPr/>
          <a:lstStyle/>
          <a:p>
            <a:r>
              <a:rPr lang="en-NL" dirty="0"/>
              <a:t>Set of components for Power Apps</a:t>
            </a:r>
          </a:p>
          <a:p>
            <a:pPr lvl="1"/>
            <a:r>
              <a:rPr lang="en-NL" dirty="0"/>
              <a:t>Canvas Components</a:t>
            </a:r>
          </a:p>
          <a:p>
            <a:pPr lvl="1"/>
            <a:r>
              <a:rPr lang="en-NL" dirty="0"/>
              <a:t>Code Components</a:t>
            </a:r>
          </a:p>
          <a:p>
            <a:pPr lvl="1"/>
            <a:endParaRPr lang="en-NL" dirty="0"/>
          </a:p>
        </p:txBody>
      </p:sp>
      <p:pic>
        <p:nvPicPr>
          <p:cNvPr id="6146" name="Picture 2" descr="Screenshot of the Custom controls menu.">
            <a:extLst>
              <a:ext uri="{FF2B5EF4-FFF2-40B4-BE49-F238E27FC236}">
                <a16:creationId xmlns:a16="http://schemas.microsoft.com/office/drawing/2014/main" id="{B3740A66-30BA-8B8C-ED81-EAA580A4D9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1341" y="1412857"/>
            <a:ext cx="4633394" cy="403228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anvas components.">
            <a:extLst>
              <a:ext uri="{FF2B5EF4-FFF2-40B4-BE49-F238E27FC236}">
                <a16:creationId xmlns:a16="http://schemas.microsoft.com/office/drawing/2014/main" id="{49620572-DA48-DACF-A58C-DFBD8608E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296" y="3430982"/>
            <a:ext cx="5686845" cy="195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4201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buNone/>
            </a:pPr>
            <a:r>
              <a:rPr lang="en-US" dirty="0"/>
              <a:t>👋 Welcome &amp; Introductions</a:t>
            </a:r>
          </a:p>
          <a:p>
            <a:pPr marL="0" indent="0">
              <a:buNone/>
            </a:pPr>
            <a:r>
              <a:rPr lang="en-US" dirty="0"/>
              <a:t>📺 Introduction to the Power Platform</a:t>
            </a:r>
          </a:p>
          <a:p>
            <a:pPr marL="0" indent="0">
              <a:buNone/>
            </a:pPr>
            <a:r>
              <a:rPr lang="en-US" dirty="0"/>
              <a:t>📺 Introduction to Power Apps &amp; </a:t>
            </a:r>
            <a:br>
              <a:rPr lang="en-US" dirty="0"/>
            </a:br>
            <a:r>
              <a:rPr lang="en-US" dirty="0"/>
              <a:t>Canvas Apps</a:t>
            </a:r>
          </a:p>
          <a:p>
            <a:pPr marL="0" indent="0">
              <a:buNone/>
            </a:pPr>
            <a:r>
              <a:rPr lang="en-US" b="1" dirty="0"/>
              <a:t>👩🏾‍💻 Lab 1: </a:t>
            </a:r>
            <a:r>
              <a:rPr lang="en-US" dirty="0"/>
              <a:t>Creator Kit and Canvas Apps</a:t>
            </a:r>
          </a:p>
          <a:p>
            <a:pPr marL="0" indent="0">
              <a:buNone/>
            </a:pPr>
            <a:r>
              <a:rPr lang="en-US" b="1" dirty="0"/>
              <a:t>👩🏾‍💻 Lab 2: </a:t>
            </a:r>
            <a:r>
              <a:rPr lang="en-GB" b="0" i="0" dirty="0">
                <a:solidFill>
                  <a:srgbClr val="242424"/>
                </a:solidFill>
                <a:effectLst/>
                <a:latin typeface="-apple-system"/>
              </a:rPr>
              <a:t>View MR in Canvas Apps</a:t>
            </a:r>
          </a:p>
          <a:p>
            <a:pPr marL="0" indent="0">
              <a:buNone/>
            </a:pPr>
            <a:r>
              <a:rPr lang="en-US" dirty="0"/>
              <a:t>📺 Introduction to Custom Connectors</a:t>
            </a:r>
          </a:p>
          <a:p>
            <a:pPr marL="0" indent="0">
              <a:buNone/>
            </a:pPr>
            <a:r>
              <a:rPr lang="en-US" b="1" dirty="0"/>
              <a:t>👩🏾‍💻 Lab 3: </a:t>
            </a:r>
            <a:r>
              <a:rPr lang="en-US" dirty="0"/>
              <a:t>Create your first Custom Connector</a:t>
            </a:r>
          </a:p>
          <a:p>
            <a:pPr marL="0" indent="0">
              <a:buNone/>
            </a:pPr>
            <a:r>
              <a:rPr lang="en-US" b="1" dirty="0"/>
              <a:t>👩🏾‍💻 Lab 4: </a:t>
            </a:r>
            <a:r>
              <a:rPr lang="en-GB" b="0" i="0" dirty="0">
                <a:solidFill>
                  <a:srgbClr val="242424"/>
                </a:solidFill>
                <a:effectLst/>
                <a:latin typeface="-apple-system"/>
              </a:rPr>
              <a:t>View in 3D in Canvas Apps</a:t>
            </a:r>
            <a:endParaRPr lang="en-US"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Lab 1: Creator Kit and Canvas Apps</a:t>
            </a:r>
          </a:p>
        </p:txBody>
      </p:sp>
    </p:spTree>
    <p:extLst>
      <p:ext uri="{BB962C8B-B14F-4D97-AF65-F5344CB8AC3E}">
        <p14:creationId xmlns:p14="http://schemas.microsoft.com/office/powerpoint/2010/main" val="164667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1 Objectives</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2031325"/>
          </a:xfrm>
        </p:spPr>
        <p:txBody>
          <a:bodyPr/>
          <a:lstStyle/>
          <a:p>
            <a:pPr marL="342900" indent="-342900">
              <a:buFont typeface="Arial" panose="020B0604020202020204" pitchFamily="34" charset="0"/>
              <a:buChar char="•"/>
            </a:pPr>
            <a:r>
              <a:rPr lang="en-US" dirty="0"/>
              <a:t>Learn about solutions</a:t>
            </a:r>
          </a:p>
          <a:p>
            <a:pPr marL="342900" indent="-342900">
              <a:buFont typeface="Arial" panose="020B0604020202020204" pitchFamily="34" charset="0"/>
              <a:buChar char="•"/>
            </a:pPr>
            <a:r>
              <a:rPr lang="en-US" dirty="0"/>
              <a:t>Learn how to setup a solution</a:t>
            </a:r>
          </a:p>
          <a:p>
            <a:pPr marL="342900" indent="-342900">
              <a:buFont typeface="Arial" panose="020B0604020202020204" pitchFamily="34" charset="0"/>
              <a:buChar char="•"/>
            </a:pPr>
            <a:r>
              <a:rPr lang="en-US" dirty="0"/>
              <a:t>Learn how to import a solution</a:t>
            </a:r>
          </a:p>
          <a:p>
            <a:pPr marL="342900" indent="-342900">
              <a:buFont typeface="Arial" panose="020B0604020202020204" pitchFamily="34" charset="0"/>
              <a:buChar char="•"/>
            </a:pPr>
            <a:r>
              <a:rPr lang="en-US" dirty="0"/>
              <a:t>Learn how to create a Canvas App</a:t>
            </a:r>
          </a:p>
          <a:p>
            <a:pPr marL="342900" indent="-342900">
              <a:buFont typeface="Arial" panose="020B0604020202020204" pitchFamily="34" charset="0"/>
              <a:buChar char="•"/>
            </a:pPr>
            <a:endParaRPr lang="en-US" dirty="0"/>
          </a:p>
          <a:p>
            <a:r>
              <a:rPr lang="en-US" dirty="0"/>
              <a:t>Link to lab: </a:t>
            </a:r>
            <a:r>
              <a:rPr lang="en-US" dirty="0">
                <a:hlinkClick r:id="rId2"/>
              </a:rPr>
              <a:t>https://aka.ms/mr-workshop-lab1</a:t>
            </a:r>
            <a:r>
              <a:rPr lang="en-US" dirty="0"/>
              <a:t> </a:t>
            </a:r>
            <a:endParaRPr lang="en-NL" dirty="0"/>
          </a:p>
        </p:txBody>
      </p:sp>
    </p:spTree>
    <p:extLst>
      <p:ext uri="{BB962C8B-B14F-4D97-AF65-F5344CB8AC3E}">
        <p14:creationId xmlns:p14="http://schemas.microsoft.com/office/powerpoint/2010/main" val="147620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Lab 2: Use MR in Canvas Apps</a:t>
            </a:r>
          </a:p>
        </p:txBody>
      </p:sp>
    </p:spTree>
    <p:extLst>
      <p:ext uri="{BB962C8B-B14F-4D97-AF65-F5344CB8AC3E}">
        <p14:creationId xmlns:p14="http://schemas.microsoft.com/office/powerpoint/2010/main" val="78521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2 Objectives</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1354217"/>
          </a:xfrm>
        </p:spPr>
        <p:txBody>
          <a:bodyPr/>
          <a:lstStyle/>
          <a:p>
            <a:pPr marL="342900" indent="-342900">
              <a:buFont typeface="Arial" panose="020B0604020202020204" pitchFamily="34" charset="0"/>
              <a:buChar char="•"/>
            </a:pPr>
            <a:r>
              <a:rPr lang="en-US" dirty="0"/>
              <a:t>Learn how to connect a Custom Connector to a Canvas App</a:t>
            </a:r>
          </a:p>
          <a:p>
            <a:pPr marL="342900" indent="-342900">
              <a:buFont typeface="Arial" panose="020B0604020202020204" pitchFamily="34" charset="0"/>
              <a:buChar char="•"/>
            </a:pPr>
            <a:r>
              <a:rPr lang="en-US" dirty="0"/>
              <a:t>Learn about filtering a data source</a:t>
            </a:r>
          </a:p>
          <a:p>
            <a:pPr marL="342900" indent="-342900">
              <a:buFont typeface="Arial" panose="020B0604020202020204" pitchFamily="34" charset="0"/>
              <a:buChar char="•"/>
            </a:pPr>
            <a:endParaRPr lang="en-US" dirty="0"/>
          </a:p>
          <a:p>
            <a:r>
              <a:rPr lang="en-US" dirty="0"/>
              <a:t>Link to lab: </a:t>
            </a:r>
            <a:r>
              <a:rPr lang="en-US" dirty="0">
                <a:hlinkClick r:id="rId2"/>
              </a:rPr>
              <a:t>https://aka.ms/mr-workshop-lab2</a:t>
            </a:r>
            <a:r>
              <a:rPr lang="en-US" dirty="0"/>
              <a:t> </a:t>
            </a:r>
            <a:endParaRPr lang="en-NL" dirty="0"/>
          </a:p>
        </p:txBody>
      </p:sp>
      <p:pic>
        <p:nvPicPr>
          <p:cNvPr id="4" name="Picture 2">
            <a:extLst>
              <a:ext uri="{FF2B5EF4-FFF2-40B4-BE49-F238E27FC236}">
                <a16:creationId xmlns:a16="http://schemas.microsoft.com/office/drawing/2014/main" id="{2839D4B2-3CB8-98B7-7BA4-34CB5E26081C}"/>
              </a:ext>
            </a:extLst>
          </p:cNvPr>
          <p:cNvPicPr>
            <a:picLocks noChangeAspect="1" noChangeArrowheads="1"/>
          </p:cNvPicPr>
          <p:nvPr/>
        </p:nvPicPr>
        <p:blipFill>
          <a:blip r:embed="rId3"/>
          <a:srcRect/>
          <a:stretch/>
        </p:blipFill>
        <p:spPr bwMode="auto">
          <a:xfrm>
            <a:off x="8380653" y="227219"/>
            <a:ext cx="2019600" cy="35865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1890C61-B560-56D1-806C-ADA2D3CCE377}"/>
              </a:ext>
            </a:extLst>
          </p:cNvPr>
          <p:cNvPicPr>
            <a:picLocks noChangeAspect="1" noChangeArrowheads="1"/>
          </p:cNvPicPr>
          <p:nvPr/>
        </p:nvPicPr>
        <p:blipFill>
          <a:blip r:embed="rId4"/>
          <a:srcRect/>
          <a:stretch/>
        </p:blipFill>
        <p:spPr bwMode="auto">
          <a:xfrm>
            <a:off x="9929869" y="2816028"/>
            <a:ext cx="2025099" cy="3603200"/>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951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2 Presentation</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338554"/>
          </a:xfrm>
        </p:spPr>
        <p:txBody>
          <a:bodyPr/>
          <a:lstStyle/>
          <a:p>
            <a:pPr marL="342900" indent="-342900">
              <a:buFont typeface="Arial" panose="020B0604020202020204" pitchFamily="34" charset="0"/>
              <a:buChar char="•"/>
            </a:pPr>
            <a:r>
              <a:rPr lang="en-US" dirty="0"/>
              <a:t>Who would like to show his / her result?</a:t>
            </a:r>
            <a:endParaRPr lang="en-NL" dirty="0"/>
          </a:p>
        </p:txBody>
      </p:sp>
    </p:spTree>
    <p:extLst>
      <p:ext uri="{BB962C8B-B14F-4D97-AF65-F5344CB8AC3E}">
        <p14:creationId xmlns:p14="http://schemas.microsoft.com/office/powerpoint/2010/main" val="134656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Introduction to Custom Connectors</a:t>
            </a:r>
            <a:endParaRPr lang="en-NL" dirty="0"/>
          </a:p>
        </p:txBody>
      </p:sp>
    </p:spTree>
    <p:extLst>
      <p:ext uri="{BB962C8B-B14F-4D97-AF65-F5344CB8AC3E}">
        <p14:creationId xmlns:p14="http://schemas.microsoft.com/office/powerpoint/2010/main" val="126527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defTabSz="914367">
              <a:defRPr/>
            </a:pPr>
            <a:r>
              <a:rPr lang="en-US" sz="3137" spc="-147" dirty="0">
                <a:latin typeface="Segoe UI Semibold"/>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BI</a:t>
            </a:r>
          </a:p>
          <a:p>
            <a:pPr algn="ctr" defTabSz="861251">
              <a:defRPr/>
            </a:pPr>
            <a:r>
              <a:rPr lang="en-GB" sz="1176" dirty="0">
                <a:solidFill>
                  <a:srgbClr val="1A1A1A"/>
                </a:solidFill>
                <a:latin typeface="Segoe UI"/>
                <a:cs typeface="Segoe UI Semibold" panose="020B0702040204020203" pitchFamily="34" charset="0"/>
              </a:rPr>
              <a:t>Business analytics</a:t>
            </a:r>
          </a:p>
          <a:p>
            <a:pPr algn="ctr" defTabSz="861251">
              <a:defRPr/>
            </a:pP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Apps</a:t>
            </a:r>
          </a:p>
          <a:p>
            <a:pPr algn="ctr" defTabSz="861251">
              <a:defRPr/>
            </a:pPr>
            <a:r>
              <a:rPr lang="en-GB" sz="1176" dirty="0">
                <a:solidFill>
                  <a:srgbClr val="1A1A1A"/>
                </a:solidFill>
                <a:latin typeface="Segoe UI"/>
                <a:cs typeface="Segoe UI Semibold" panose="020B0702040204020203" pitchFamily="34" charset="0"/>
              </a:rPr>
              <a:t>Application development</a:t>
            </a:r>
          </a:p>
          <a:p>
            <a:pPr algn="ctr" defTabSz="861251">
              <a:defRPr/>
            </a:pP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Automate</a:t>
            </a:r>
          </a:p>
          <a:p>
            <a:pPr algn="ctr" defTabSz="861251">
              <a:defRPr/>
            </a:pPr>
            <a:r>
              <a:rPr lang="en-GB" sz="1176" dirty="0">
                <a:solidFill>
                  <a:srgbClr val="1A1A1A"/>
                </a:solidFill>
                <a:latin typeface="Segoe UI"/>
                <a:cs typeface="Segoe UI Semibold" panose="020B0702040204020203" pitchFamily="34" charset="0"/>
              </a:rPr>
              <a:t>Workflow automation</a:t>
            </a: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Virtual Agents</a:t>
            </a:r>
            <a:endParaRPr lang="en-US" sz="1176" dirty="0">
              <a:solidFill>
                <a:srgbClr val="1A1A1A"/>
              </a:solidFill>
              <a:latin typeface="Segoe UI Semibold" panose="020B0702040204020203" pitchFamily="34" charset="0"/>
              <a:cs typeface="Segoe UI Semibold" panose="020B0702040204020203" pitchFamily="34" charset="0"/>
            </a:endParaRPr>
          </a:p>
          <a:p>
            <a:pPr algn="ctr" defTabSz="861251">
              <a:defRPr/>
            </a:pPr>
            <a:r>
              <a:rPr lang="en-US" sz="1176" dirty="0">
                <a:solidFill>
                  <a:srgbClr val="1A1A1A"/>
                </a:solidFill>
                <a:latin typeface="Segoe UI"/>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b="1" dirty="0">
                <a:solidFill>
                  <a:srgbClr val="1A1A1A"/>
                </a:solidFill>
                <a:latin typeface="Segoe UI Semibold" panose="020B0702040204020203" pitchFamily="34" charset="0"/>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Data</a:t>
            </a:r>
            <a:br>
              <a:rPr lang="en-US" sz="1372" b="1">
                <a:solidFill>
                  <a:srgbClr val="1A1A1A"/>
                </a:solidFill>
                <a:latin typeface="Segoe UI Semibold" panose="020B0702040204020203" pitchFamily="34" charset="0"/>
                <a:cs typeface="Segoe UI Semibold" panose="020B0702040204020203" pitchFamily="34" charset="0"/>
              </a:rPr>
            </a:br>
            <a:r>
              <a:rPr lang="en-US" sz="1372" b="1">
                <a:solidFill>
                  <a:srgbClr val="1A1A1A"/>
                </a:solidFill>
                <a:latin typeface="Segoe UI Semibold" panose="020B0702040204020203" pitchFamily="34" charset="0"/>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lin ang="5400000" scaled="1"/>
              </a:gradFill>
              <a:latin typeface="Segoe UI"/>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861251"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AI B</a:t>
            </a:r>
            <a:r>
              <a:rPr lang="en-US" sz="1372" b="1" err="1">
                <a:solidFill>
                  <a:srgbClr val="1A1A1A"/>
                </a:solidFill>
                <a:latin typeface="Segoe UI Semibold" panose="020B0702040204020203" pitchFamily="34" charset="0"/>
                <a:cs typeface="Segoe UI Semibold" panose="020B0702040204020203" pitchFamily="34" charset="0"/>
              </a:rPr>
              <a:t>uilder</a:t>
            </a:r>
            <a:endParaRPr lang="en-US" sz="1372" b="1">
              <a:solidFill>
                <a:srgbClr val="1A1A1A"/>
              </a:solidFill>
              <a:latin typeface="Segoe UI Semibold" panose="020B0702040204020203" pitchFamily="34" charset="0"/>
              <a:cs typeface="Segoe UI Semibold" panose="020B0702040204020203" pitchFamily="34" charset="0"/>
            </a:endParaRPr>
          </a:p>
        </p:txBody>
      </p:sp>
      <p:pic>
        <p:nvPicPr>
          <p:cNvPr id="93" name="Graphic 1248" descr="AI Builder Icon">
            <a:extLst>
              <a:ext uri="{FF2B5EF4-FFF2-40B4-BE49-F238E27FC236}">
                <a16:creationId xmlns:a16="http://schemas.microsoft.com/office/drawing/2014/main" id="{63CA3F62-9B64-EC48-90D7-74361C045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446" y="5561733"/>
            <a:ext cx="468883" cy="481442"/>
          </a:xfrm>
          <a:prstGeom prst="rect">
            <a:avLst/>
          </a:prstGeom>
        </p:spPr>
      </p:pic>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4"/>
          <a:stretch>
            <a:fillRect/>
          </a:stretch>
        </p:blipFill>
        <p:spPr>
          <a:xfrm>
            <a:off x="3874932" y="5469351"/>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Pages</a:t>
            </a:r>
          </a:p>
          <a:p>
            <a:pPr algn="ctr" defTabSz="861251">
              <a:defRPr/>
            </a:pPr>
            <a:r>
              <a:rPr lang="en-GB" sz="1176" dirty="0">
                <a:solidFill>
                  <a:srgbClr val="1A1A1A"/>
                </a:solidFill>
                <a:latin typeface="Segoe UI"/>
                <a:cs typeface="Segoe UI Semibold" panose="020B0702040204020203" pitchFamily="34" charset="0"/>
              </a:rPr>
              <a:t>Build websites</a:t>
            </a: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454697" y="3475782"/>
            <a:ext cx="1015873" cy="1015873"/>
          </a:xfrm>
          <a:prstGeom prst="rect">
            <a:avLst/>
          </a:prstGeom>
        </p:spPr>
      </p:pic>
      <p:sp>
        <p:nvSpPr>
          <p:cNvPr id="43" name="Rectangle 42">
            <a:extLst>
              <a:ext uri="{FF2B5EF4-FFF2-40B4-BE49-F238E27FC236}">
                <a16:creationId xmlns:a16="http://schemas.microsoft.com/office/drawing/2014/main" id="{79C0BF6B-5F0A-1A00-DE0A-7CA66A97AD03}"/>
              </a:ext>
              <a:ext uri="{C183D7F6-B498-43B3-948B-1728B52AA6E4}">
                <adec:decorative xmlns:adec="http://schemas.microsoft.com/office/drawing/2017/decorative" val="1"/>
              </a:ext>
            </a:extLst>
          </p:cNvPr>
          <p:cNvSpPr/>
          <p:nvPr/>
        </p:nvSpPr>
        <p:spPr bwMode="auto">
          <a:xfrm>
            <a:off x="355601" y="3443651"/>
            <a:ext cx="1533700"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40B27F7-6B26-F0B8-6BAB-5497778BFC07}"/>
              </a:ext>
              <a:ext uri="{C183D7F6-B498-43B3-948B-1728B52AA6E4}">
                <adec:decorative xmlns:adec="http://schemas.microsoft.com/office/drawing/2017/decorative" val="1"/>
              </a:ext>
            </a:extLst>
          </p:cNvPr>
          <p:cNvSpPr/>
          <p:nvPr/>
        </p:nvSpPr>
        <p:spPr bwMode="auto">
          <a:xfrm>
            <a:off x="7569206" y="3433154"/>
            <a:ext cx="4402102"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C2CBEF6-68B6-36AF-F98C-BF9D72717EC2}"/>
              </a:ext>
              <a:ext uri="{C183D7F6-B498-43B3-948B-1728B52AA6E4}">
                <adec:decorative xmlns:adec="http://schemas.microsoft.com/office/drawing/2017/decorative" val="1"/>
              </a:ext>
            </a:extLst>
          </p:cNvPr>
          <p:cNvSpPr/>
          <p:nvPr/>
        </p:nvSpPr>
        <p:spPr bwMode="auto">
          <a:xfrm>
            <a:off x="7569206" y="5428264"/>
            <a:ext cx="878590" cy="946453"/>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53617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7"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749E7-1EB4-2101-6AF2-C512F30D6B97}"/>
              </a:ext>
            </a:extLst>
          </p:cNvPr>
          <p:cNvPicPr>
            <a:picLocks noChangeAspect="1"/>
          </p:cNvPicPr>
          <p:nvPr/>
        </p:nvPicPr>
        <p:blipFill>
          <a:blip r:embed="rId2"/>
          <a:stretch>
            <a:fillRect/>
          </a:stretch>
        </p:blipFill>
        <p:spPr>
          <a:xfrm>
            <a:off x="0" y="895266"/>
            <a:ext cx="12192000" cy="48768000"/>
          </a:xfrm>
          <a:prstGeom prst="rect">
            <a:avLst/>
          </a:prstGeom>
        </p:spPr>
      </p:pic>
      <p:sp>
        <p:nvSpPr>
          <p:cNvPr id="8" name="Rectangle 7">
            <a:extLst>
              <a:ext uri="{FF2B5EF4-FFF2-40B4-BE49-F238E27FC236}">
                <a16:creationId xmlns:a16="http://schemas.microsoft.com/office/drawing/2014/main" id="{1AC67FB7-66A0-51CA-DB28-70D6F86CF947}"/>
              </a:ext>
            </a:extLst>
          </p:cNvPr>
          <p:cNvSpPr/>
          <p:nvPr/>
        </p:nvSpPr>
        <p:spPr>
          <a:xfrm>
            <a:off x="0" y="1123122"/>
            <a:ext cx="12192000" cy="2072640"/>
          </a:xfrm>
          <a:prstGeom prst="rect">
            <a:avLst/>
          </a:prstGeom>
          <a:gradFill>
            <a:gsLst>
              <a:gs pos="0">
                <a:schemeClr val="bg1"/>
              </a:gs>
              <a:gs pos="100000">
                <a:srgbClr val="00000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67E7DBC-69B1-A2E9-B997-7BFE0D8B0912}"/>
              </a:ext>
            </a:extLst>
          </p:cNvPr>
          <p:cNvSpPr/>
          <p:nvPr/>
        </p:nvSpPr>
        <p:spPr>
          <a:xfrm>
            <a:off x="0" y="0"/>
            <a:ext cx="12192000" cy="1123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itle 1" descr="Slide Header - Microsoft Power Platform">
            <a:extLst>
              <a:ext uri="{FF2B5EF4-FFF2-40B4-BE49-F238E27FC236}">
                <a16:creationId xmlns:a16="http://schemas.microsoft.com/office/drawing/2014/main" id="{BD7D67FC-9463-F04B-965A-DBCD88BA1032}"/>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defTabSz="914367">
              <a:defRPr/>
            </a:pPr>
            <a:r>
              <a:rPr lang="en-US" sz="3137" spc="-147" dirty="0">
                <a:latin typeface="Segoe UI Semibold"/>
              </a:rPr>
              <a:t>800+ Connectors</a:t>
            </a:r>
          </a:p>
        </p:txBody>
      </p:sp>
    </p:spTree>
    <p:extLst>
      <p:ext uri="{BB962C8B-B14F-4D97-AF65-F5344CB8AC3E}">
        <p14:creationId xmlns:p14="http://schemas.microsoft.com/office/powerpoint/2010/main" val="384498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10000" decel="10000" autoRev="1" fill="hold" nodeType="withEffect">
                                  <p:stCondLst>
                                    <p:cond delay="0"/>
                                  </p:stCondLst>
                                  <p:childTnLst>
                                    <p:animMotion origin="layout" path="M 0 -1.11111E-6 L 0 -6.12824 " pathEditMode="relative" rAng="0" ptsTypes="AA">
                                      <p:cBhvr>
                                        <p:cTn id="6" dur="20000" fill="hold"/>
                                        <p:tgtEl>
                                          <p:spTgt spid="7"/>
                                        </p:tgtEl>
                                        <p:attrNameLst>
                                          <p:attrName>ppt_x</p:attrName>
                                          <p:attrName>ppt_y</p:attrName>
                                        </p:attrNameLst>
                                      </p:cBhvr>
                                      <p:rCtr x="0" y="-306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t">
            <a:normAutofit/>
          </a:bodyPr>
          <a:lstStyle/>
          <a:p>
            <a:r>
              <a:rPr lang="en-US" noProof="1"/>
              <a:t>Why use custom connectors?</a:t>
            </a:r>
          </a:p>
        </p:txBody>
      </p:sp>
      <p:graphicFrame>
        <p:nvGraphicFramePr>
          <p:cNvPr id="27" name="Content Placeholder 1">
            <a:extLst>
              <a:ext uri="{FF2B5EF4-FFF2-40B4-BE49-F238E27FC236}">
                <a16:creationId xmlns:a16="http://schemas.microsoft.com/office/drawing/2014/main" id="{22FC70E7-3951-456E-9504-4C9CD36FF99D}"/>
              </a:ext>
            </a:extLst>
          </p:cNvPr>
          <p:cNvGraphicFramePr>
            <a:graphicFrameLocks noGrp="1"/>
          </p:cNvGraphicFramePr>
          <p:nvPr>
            <p:ph sz="quarter" idx="10"/>
            <p:extLst>
              <p:ext uri="{D42A27DB-BD31-4B8C-83A1-F6EECF244321}">
                <p14:modId xmlns:p14="http://schemas.microsoft.com/office/powerpoint/2010/main" val="107908773"/>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88895227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graphicEl>
                                              <a:dgm id="{AB20D592-C47D-480E-9FCE-0B6AA553978A}"/>
                                            </p:graphicEl>
                                          </p:spTgt>
                                        </p:tgtEl>
                                        <p:attrNameLst>
                                          <p:attrName>style.visibility</p:attrName>
                                        </p:attrNameLst>
                                      </p:cBhvr>
                                      <p:to>
                                        <p:strVal val="visible"/>
                                      </p:to>
                                    </p:set>
                                    <p:animEffect transition="in" filter="fade">
                                      <p:cBhvr>
                                        <p:cTn id="7" dur="500"/>
                                        <p:tgtEl>
                                          <p:spTgt spid="27">
                                            <p:graphicEl>
                                              <a:dgm id="{AB20D592-C47D-480E-9FCE-0B6AA553978A}"/>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graphicEl>
                                              <a:dgm id="{0F544F2F-7B63-4213-B3D8-8A7273281936}"/>
                                            </p:graphicEl>
                                          </p:spTgt>
                                        </p:tgtEl>
                                        <p:attrNameLst>
                                          <p:attrName>style.visibility</p:attrName>
                                        </p:attrNameLst>
                                      </p:cBhvr>
                                      <p:to>
                                        <p:strVal val="visible"/>
                                      </p:to>
                                    </p:set>
                                    <p:animEffect transition="in" filter="fade">
                                      <p:cBhvr>
                                        <p:cTn id="10" dur="500"/>
                                        <p:tgtEl>
                                          <p:spTgt spid="27">
                                            <p:graphicEl>
                                              <a:dgm id="{0F544F2F-7B63-4213-B3D8-8A727328193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graphicEl>
                                              <a:dgm id="{B892899B-6826-4880-BD30-CE5A016393F8}"/>
                                            </p:graphicEl>
                                          </p:spTgt>
                                        </p:tgtEl>
                                        <p:attrNameLst>
                                          <p:attrName>style.visibility</p:attrName>
                                        </p:attrNameLst>
                                      </p:cBhvr>
                                      <p:to>
                                        <p:strVal val="visible"/>
                                      </p:to>
                                    </p:set>
                                    <p:animEffect transition="in" filter="fade">
                                      <p:cBhvr>
                                        <p:cTn id="13" dur="500"/>
                                        <p:tgtEl>
                                          <p:spTgt spid="27">
                                            <p:graphicEl>
                                              <a:dgm id="{B892899B-6826-4880-BD30-CE5A016393F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graphicEl>
                                              <a:dgm id="{1A01F27A-888E-2946-8A1D-4B045648AF32}"/>
                                            </p:graphicEl>
                                          </p:spTgt>
                                        </p:tgtEl>
                                        <p:attrNameLst>
                                          <p:attrName>style.visibility</p:attrName>
                                        </p:attrNameLst>
                                      </p:cBhvr>
                                      <p:to>
                                        <p:strVal val="visible"/>
                                      </p:to>
                                    </p:set>
                                    <p:animEffect transition="in" filter="fade">
                                      <p:cBhvr>
                                        <p:cTn id="18" dur="500"/>
                                        <p:tgtEl>
                                          <p:spTgt spid="27">
                                            <p:graphicEl>
                                              <a:dgm id="{1A01F27A-888E-2946-8A1D-4B045648AF32}"/>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graphicEl>
                                              <a:dgm id="{DE2D85D1-7D67-444D-9A41-41C918CEFE24}"/>
                                            </p:graphicEl>
                                          </p:spTgt>
                                        </p:tgtEl>
                                        <p:attrNameLst>
                                          <p:attrName>style.visibility</p:attrName>
                                        </p:attrNameLst>
                                      </p:cBhvr>
                                      <p:to>
                                        <p:strVal val="visible"/>
                                      </p:to>
                                    </p:set>
                                    <p:animEffect transition="in" filter="fade">
                                      <p:cBhvr>
                                        <p:cTn id="21" dur="500"/>
                                        <p:tgtEl>
                                          <p:spTgt spid="27">
                                            <p:graphicEl>
                                              <a:dgm id="{DE2D85D1-7D67-444D-9A41-41C918CEFE2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graphicEl>
                                              <a:dgm id="{0D4A705B-EEDA-434B-8B6C-077FD6D0269E}"/>
                                            </p:graphicEl>
                                          </p:spTgt>
                                        </p:tgtEl>
                                        <p:attrNameLst>
                                          <p:attrName>style.visibility</p:attrName>
                                        </p:attrNameLst>
                                      </p:cBhvr>
                                      <p:to>
                                        <p:strVal val="visible"/>
                                      </p:to>
                                    </p:set>
                                    <p:animEffect transition="in" filter="fade">
                                      <p:cBhvr>
                                        <p:cTn id="24" dur="500"/>
                                        <p:tgtEl>
                                          <p:spTgt spid="27">
                                            <p:graphicEl>
                                              <a:dgm id="{0D4A705B-EEDA-434B-8B6C-077FD6D0269E}"/>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graphicEl>
                                              <a:dgm id="{0E7D6168-C4D6-2142-946D-F987B11DC367}"/>
                                            </p:graphicEl>
                                          </p:spTgt>
                                        </p:tgtEl>
                                        <p:attrNameLst>
                                          <p:attrName>style.visibility</p:attrName>
                                        </p:attrNameLst>
                                      </p:cBhvr>
                                      <p:to>
                                        <p:strVal val="visible"/>
                                      </p:to>
                                    </p:set>
                                    <p:animEffect transition="in" filter="fade">
                                      <p:cBhvr>
                                        <p:cTn id="29" dur="500"/>
                                        <p:tgtEl>
                                          <p:spTgt spid="27">
                                            <p:graphicEl>
                                              <a:dgm id="{0E7D6168-C4D6-2142-946D-F987B11DC36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graphicEl>
                                              <a:dgm id="{073F1809-99B3-8545-A407-E4AE552A2FD0}"/>
                                            </p:graphicEl>
                                          </p:spTgt>
                                        </p:tgtEl>
                                        <p:attrNameLst>
                                          <p:attrName>style.visibility</p:attrName>
                                        </p:attrNameLst>
                                      </p:cBhvr>
                                      <p:to>
                                        <p:strVal val="visible"/>
                                      </p:to>
                                    </p:set>
                                    <p:animEffect transition="in" filter="fade">
                                      <p:cBhvr>
                                        <p:cTn id="32" dur="500"/>
                                        <p:tgtEl>
                                          <p:spTgt spid="27">
                                            <p:graphicEl>
                                              <a:dgm id="{073F1809-99B3-8545-A407-E4AE552A2FD0}"/>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graphicEl>
                                              <a:dgm id="{16AFDF66-6F82-8C4E-8FBB-993A3F995004}"/>
                                            </p:graphicEl>
                                          </p:spTgt>
                                        </p:tgtEl>
                                        <p:attrNameLst>
                                          <p:attrName>style.visibility</p:attrName>
                                        </p:attrNameLst>
                                      </p:cBhvr>
                                      <p:to>
                                        <p:strVal val="visible"/>
                                      </p:to>
                                    </p:set>
                                    <p:animEffect transition="in" filter="fade">
                                      <p:cBhvr>
                                        <p:cTn id="35" dur="500"/>
                                        <p:tgtEl>
                                          <p:spTgt spid="27">
                                            <p:graphicEl>
                                              <a:dgm id="{16AFDF66-6F82-8C4E-8FBB-993A3F99500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graphicEl>
                                              <a:dgm id="{A8B343D8-EDF9-FC45-ADEC-318FCA603F25}"/>
                                            </p:graphicEl>
                                          </p:spTgt>
                                        </p:tgtEl>
                                        <p:attrNameLst>
                                          <p:attrName>style.visibility</p:attrName>
                                        </p:attrNameLst>
                                      </p:cBhvr>
                                      <p:to>
                                        <p:strVal val="visible"/>
                                      </p:to>
                                    </p:set>
                                    <p:animEffect transition="in" filter="fade">
                                      <p:cBhvr>
                                        <p:cTn id="40" dur="500"/>
                                        <p:tgtEl>
                                          <p:spTgt spid="27">
                                            <p:graphicEl>
                                              <a:dgm id="{A8B343D8-EDF9-FC45-ADEC-318FCA603F25}"/>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graphicEl>
                                              <a:dgm id="{2E07B535-30CF-BF43-9056-2F9D04F12296}"/>
                                            </p:graphicEl>
                                          </p:spTgt>
                                        </p:tgtEl>
                                        <p:attrNameLst>
                                          <p:attrName>style.visibility</p:attrName>
                                        </p:attrNameLst>
                                      </p:cBhvr>
                                      <p:to>
                                        <p:strVal val="visible"/>
                                      </p:to>
                                    </p:set>
                                    <p:animEffect transition="in" filter="fade">
                                      <p:cBhvr>
                                        <p:cTn id="43" dur="500"/>
                                        <p:tgtEl>
                                          <p:spTgt spid="27">
                                            <p:graphicEl>
                                              <a:dgm id="{2E07B535-30CF-BF43-9056-2F9D04F1229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graphicEl>
                                              <a:dgm id="{396EB4A7-2A1D-254E-AFF9-EE793CA33960}"/>
                                            </p:graphicEl>
                                          </p:spTgt>
                                        </p:tgtEl>
                                        <p:attrNameLst>
                                          <p:attrName>style.visibility</p:attrName>
                                        </p:attrNameLst>
                                      </p:cBhvr>
                                      <p:to>
                                        <p:strVal val="visible"/>
                                      </p:to>
                                    </p:set>
                                    <p:animEffect transition="in" filter="fade">
                                      <p:cBhvr>
                                        <p:cTn id="46" dur="500"/>
                                        <p:tgtEl>
                                          <p:spTgt spid="27">
                                            <p:graphicEl>
                                              <a:dgm id="{396EB4A7-2A1D-254E-AFF9-EE793CA33960}"/>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graphicEl>
                                              <a:dgm id="{BD1738E3-D0C1-7E4F-A649-81733340980F}"/>
                                            </p:graphicEl>
                                          </p:spTgt>
                                        </p:tgtEl>
                                        <p:attrNameLst>
                                          <p:attrName>style.visibility</p:attrName>
                                        </p:attrNameLst>
                                      </p:cBhvr>
                                      <p:to>
                                        <p:strVal val="visible"/>
                                      </p:to>
                                    </p:set>
                                    <p:animEffect transition="in" filter="fade">
                                      <p:cBhvr>
                                        <p:cTn id="51" dur="500"/>
                                        <p:tgtEl>
                                          <p:spTgt spid="27">
                                            <p:graphicEl>
                                              <a:dgm id="{BD1738E3-D0C1-7E4F-A649-81733340980F}"/>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graphicEl>
                                              <a:dgm id="{B90C978E-39CC-8342-A037-A980F2C54138}"/>
                                            </p:graphicEl>
                                          </p:spTgt>
                                        </p:tgtEl>
                                        <p:attrNameLst>
                                          <p:attrName>style.visibility</p:attrName>
                                        </p:attrNameLst>
                                      </p:cBhvr>
                                      <p:to>
                                        <p:strVal val="visible"/>
                                      </p:to>
                                    </p:set>
                                    <p:animEffect transition="in" filter="fade">
                                      <p:cBhvr>
                                        <p:cTn id="54" dur="500"/>
                                        <p:tgtEl>
                                          <p:spTgt spid="27">
                                            <p:graphicEl>
                                              <a:dgm id="{B90C978E-39CC-8342-A037-A980F2C54138}"/>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graphicEl>
                                              <a:dgm id="{18E28535-9588-F042-84CD-981B7152F404}"/>
                                            </p:graphicEl>
                                          </p:spTgt>
                                        </p:tgtEl>
                                        <p:attrNameLst>
                                          <p:attrName>style.visibility</p:attrName>
                                        </p:attrNameLst>
                                      </p:cBhvr>
                                      <p:to>
                                        <p:strVal val="visible"/>
                                      </p:to>
                                    </p:set>
                                    <p:animEffect transition="in" filter="fade">
                                      <p:cBhvr>
                                        <p:cTn id="57" dur="500"/>
                                        <p:tgtEl>
                                          <p:spTgt spid="27">
                                            <p:graphicEl>
                                              <a:dgm id="{18E28535-9588-F042-84CD-981B7152F40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uiExpand="1">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t">
            <a:normAutofit/>
          </a:bodyPr>
          <a:lstStyle/>
          <a:p>
            <a:r>
              <a:rPr lang="en-US" noProof="1"/>
              <a:t>Step by step: Build a connector</a:t>
            </a:r>
          </a:p>
        </p:txBody>
      </p:sp>
      <p:graphicFrame>
        <p:nvGraphicFramePr>
          <p:cNvPr id="27" name="Content Placeholder 1">
            <a:extLst>
              <a:ext uri="{FF2B5EF4-FFF2-40B4-BE49-F238E27FC236}">
                <a16:creationId xmlns:a16="http://schemas.microsoft.com/office/drawing/2014/main" id="{22FC70E7-3951-456E-9504-4C9CD36FF99D}"/>
              </a:ext>
            </a:extLst>
          </p:cNvPr>
          <p:cNvGraphicFramePr>
            <a:graphicFrameLocks noGrp="1"/>
          </p:cNvGraphicFramePr>
          <p:nvPr>
            <p:ph sz="quarter" idx="10"/>
            <p:extLst>
              <p:ext uri="{D42A27DB-BD31-4B8C-83A1-F6EECF244321}">
                <p14:modId xmlns:p14="http://schemas.microsoft.com/office/powerpoint/2010/main" val="248683199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9243742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graphicEl>
                                              <a:dgm id="{0F544F2F-7B63-4213-B3D8-8A7273281936}"/>
                                            </p:graphicEl>
                                          </p:spTgt>
                                        </p:tgtEl>
                                        <p:attrNameLst>
                                          <p:attrName>style.visibility</p:attrName>
                                        </p:attrNameLst>
                                      </p:cBhvr>
                                      <p:to>
                                        <p:strVal val="visible"/>
                                      </p:to>
                                    </p:set>
                                    <p:animEffect transition="in" filter="fade">
                                      <p:cBhvr>
                                        <p:cTn id="7" dur="500"/>
                                        <p:tgtEl>
                                          <p:spTgt spid="27">
                                            <p:graphicEl>
                                              <a:dgm id="{0F544F2F-7B63-4213-B3D8-8A72732819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graphicEl>
                                              <a:dgm id="{AB20D592-C47D-480E-9FCE-0B6AA553978A}"/>
                                            </p:graphicEl>
                                          </p:spTgt>
                                        </p:tgtEl>
                                        <p:attrNameLst>
                                          <p:attrName>style.visibility</p:attrName>
                                        </p:attrNameLst>
                                      </p:cBhvr>
                                      <p:to>
                                        <p:strVal val="visible"/>
                                      </p:to>
                                    </p:set>
                                    <p:animEffect transition="in" filter="fade">
                                      <p:cBhvr>
                                        <p:cTn id="10" dur="500"/>
                                        <p:tgtEl>
                                          <p:spTgt spid="27">
                                            <p:graphicEl>
                                              <a:dgm id="{AB20D592-C47D-480E-9FCE-0B6AA553978A}"/>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graphicEl>
                                              <a:dgm id="{B892899B-6826-4880-BD30-CE5A016393F8}"/>
                                            </p:graphicEl>
                                          </p:spTgt>
                                        </p:tgtEl>
                                        <p:attrNameLst>
                                          <p:attrName>style.visibility</p:attrName>
                                        </p:attrNameLst>
                                      </p:cBhvr>
                                      <p:to>
                                        <p:strVal val="visible"/>
                                      </p:to>
                                    </p:set>
                                    <p:animEffect transition="in" filter="fade">
                                      <p:cBhvr>
                                        <p:cTn id="13" dur="500"/>
                                        <p:tgtEl>
                                          <p:spTgt spid="27">
                                            <p:graphicEl>
                                              <a:dgm id="{B892899B-6826-4880-BD30-CE5A016393F8}"/>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graphicEl>
                                              <a:dgm id="{78F5EC67-82DB-3A47-BE47-F2ADC99F3A08}"/>
                                            </p:graphicEl>
                                          </p:spTgt>
                                        </p:tgtEl>
                                        <p:attrNameLst>
                                          <p:attrName>style.visibility</p:attrName>
                                        </p:attrNameLst>
                                      </p:cBhvr>
                                      <p:to>
                                        <p:strVal val="visible"/>
                                      </p:to>
                                    </p:set>
                                    <p:animEffect transition="in" filter="fade">
                                      <p:cBhvr>
                                        <p:cTn id="18" dur="500"/>
                                        <p:tgtEl>
                                          <p:spTgt spid="27">
                                            <p:graphicEl>
                                              <a:dgm id="{78F5EC67-82DB-3A47-BE47-F2ADC99F3A0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graphicEl>
                                              <a:dgm id="{4CDB3BC9-94A8-1942-A0D7-A6C018FBD8C0}"/>
                                            </p:graphicEl>
                                          </p:spTgt>
                                        </p:tgtEl>
                                        <p:attrNameLst>
                                          <p:attrName>style.visibility</p:attrName>
                                        </p:attrNameLst>
                                      </p:cBhvr>
                                      <p:to>
                                        <p:strVal val="visible"/>
                                      </p:to>
                                    </p:set>
                                    <p:animEffect transition="in" filter="fade">
                                      <p:cBhvr>
                                        <p:cTn id="21" dur="500"/>
                                        <p:tgtEl>
                                          <p:spTgt spid="27">
                                            <p:graphicEl>
                                              <a:dgm id="{4CDB3BC9-94A8-1942-A0D7-A6C018FBD8C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graphicEl>
                                              <a:dgm id="{79082CCF-919A-1445-A443-34F82F2607F2}"/>
                                            </p:graphicEl>
                                          </p:spTgt>
                                        </p:tgtEl>
                                        <p:attrNameLst>
                                          <p:attrName>style.visibility</p:attrName>
                                        </p:attrNameLst>
                                      </p:cBhvr>
                                      <p:to>
                                        <p:strVal val="visible"/>
                                      </p:to>
                                    </p:set>
                                    <p:animEffect transition="in" filter="fade">
                                      <p:cBhvr>
                                        <p:cTn id="24" dur="500"/>
                                        <p:tgtEl>
                                          <p:spTgt spid="27">
                                            <p:graphicEl>
                                              <a:dgm id="{79082CCF-919A-1445-A443-34F82F2607F2}"/>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7">
                                            <p:graphicEl>
                                              <a:dgm id="{B4969633-86E4-AB41-BEEF-CAF2378C4FFC}"/>
                                            </p:graphicEl>
                                          </p:spTgt>
                                        </p:tgtEl>
                                        <p:attrNameLst>
                                          <p:attrName>style.visibility</p:attrName>
                                        </p:attrNameLst>
                                      </p:cBhvr>
                                      <p:to>
                                        <p:strVal val="visible"/>
                                      </p:to>
                                    </p:set>
                                    <p:animEffect transition="in" filter="fade">
                                      <p:cBhvr>
                                        <p:cTn id="29" dur="500"/>
                                        <p:tgtEl>
                                          <p:spTgt spid="27">
                                            <p:graphicEl>
                                              <a:dgm id="{B4969633-86E4-AB41-BEEF-CAF2378C4FFC}"/>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graphicEl>
                                              <a:dgm id="{BAA21375-639A-3F41-8793-387ACBF9EA6B}"/>
                                            </p:graphicEl>
                                          </p:spTgt>
                                        </p:tgtEl>
                                        <p:attrNameLst>
                                          <p:attrName>style.visibility</p:attrName>
                                        </p:attrNameLst>
                                      </p:cBhvr>
                                      <p:to>
                                        <p:strVal val="visible"/>
                                      </p:to>
                                    </p:set>
                                    <p:animEffect transition="in" filter="fade">
                                      <p:cBhvr>
                                        <p:cTn id="32" dur="500"/>
                                        <p:tgtEl>
                                          <p:spTgt spid="27">
                                            <p:graphicEl>
                                              <a:dgm id="{BAA21375-639A-3F41-8793-387ACBF9EA6B}"/>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graphicEl>
                                              <a:dgm id="{1464BE0B-40F6-8D46-B696-2F043B63C4F9}"/>
                                            </p:graphicEl>
                                          </p:spTgt>
                                        </p:tgtEl>
                                        <p:attrNameLst>
                                          <p:attrName>style.visibility</p:attrName>
                                        </p:attrNameLst>
                                      </p:cBhvr>
                                      <p:to>
                                        <p:strVal val="visible"/>
                                      </p:to>
                                    </p:set>
                                    <p:animEffect transition="in" filter="fade">
                                      <p:cBhvr>
                                        <p:cTn id="35" dur="500"/>
                                        <p:tgtEl>
                                          <p:spTgt spid="27">
                                            <p:graphicEl>
                                              <a:dgm id="{1464BE0B-40F6-8D46-B696-2F043B63C4F9}"/>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7">
                                            <p:graphicEl>
                                              <a:dgm id="{66DDA7D1-85F3-464F-A13A-715D7A05735B}"/>
                                            </p:graphicEl>
                                          </p:spTgt>
                                        </p:tgtEl>
                                        <p:attrNameLst>
                                          <p:attrName>style.visibility</p:attrName>
                                        </p:attrNameLst>
                                      </p:cBhvr>
                                      <p:to>
                                        <p:strVal val="visible"/>
                                      </p:to>
                                    </p:set>
                                    <p:animEffect transition="in" filter="fade">
                                      <p:cBhvr>
                                        <p:cTn id="40" dur="500"/>
                                        <p:tgtEl>
                                          <p:spTgt spid="27">
                                            <p:graphicEl>
                                              <a:dgm id="{66DDA7D1-85F3-464F-A13A-715D7A05735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graphicEl>
                                              <a:dgm id="{9BEC0F33-85C8-F249-8219-2A26EF3935D7}"/>
                                            </p:graphicEl>
                                          </p:spTgt>
                                        </p:tgtEl>
                                        <p:attrNameLst>
                                          <p:attrName>style.visibility</p:attrName>
                                        </p:attrNameLst>
                                      </p:cBhvr>
                                      <p:to>
                                        <p:strVal val="visible"/>
                                      </p:to>
                                    </p:set>
                                    <p:animEffect transition="in" filter="fade">
                                      <p:cBhvr>
                                        <p:cTn id="43" dur="500"/>
                                        <p:tgtEl>
                                          <p:spTgt spid="27">
                                            <p:graphicEl>
                                              <a:dgm id="{9BEC0F33-85C8-F249-8219-2A26EF3935D7}"/>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7">
                                            <p:graphicEl>
                                              <a:dgm id="{E439FD84-2DF6-2B48-9EC9-760552FA8F7A}"/>
                                            </p:graphicEl>
                                          </p:spTgt>
                                        </p:tgtEl>
                                        <p:attrNameLst>
                                          <p:attrName>style.visibility</p:attrName>
                                        </p:attrNameLst>
                                      </p:cBhvr>
                                      <p:to>
                                        <p:strVal val="visible"/>
                                      </p:to>
                                    </p:set>
                                    <p:animEffect transition="in" filter="fade">
                                      <p:cBhvr>
                                        <p:cTn id="46" dur="500"/>
                                        <p:tgtEl>
                                          <p:spTgt spid="27">
                                            <p:graphicEl>
                                              <a:dgm id="{E439FD84-2DF6-2B48-9EC9-760552FA8F7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7">
                                            <p:graphicEl>
                                              <a:dgm id="{DEBA26BF-3BEB-0B4C-9FF0-E194176C0F71}"/>
                                            </p:graphicEl>
                                          </p:spTgt>
                                        </p:tgtEl>
                                        <p:attrNameLst>
                                          <p:attrName>style.visibility</p:attrName>
                                        </p:attrNameLst>
                                      </p:cBhvr>
                                      <p:to>
                                        <p:strVal val="visible"/>
                                      </p:to>
                                    </p:set>
                                    <p:animEffect transition="in" filter="fade">
                                      <p:cBhvr>
                                        <p:cTn id="51" dur="500"/>
                                        <p:tgtEl>
                                          <p:spTgt spid="27">
                                            <p:graphicEl>
                                              <a:dgm id="{DEBA26BF-3BEB-0B4C-9FF0-E194176C0F71}"/>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graphicEl>
                                              <a:dgm id="{A7BA3752-C53F-CC4D-9971-45D05F271C60}"/>
                                            </p:graphicEl>
                                          </p:spTgt>
                                        </p:tgtEl>
                                        <p:attrNameLst>
                                          <p:attrName>style.visibility</p:attrName>
                                        </p:attrNameLst>
                                      </p:cBhvr>
                                      <p:to>
                                        <p:strVal val="visible"/>
                                      </p:to>
                                    </p:set>
                                    <p:animEffect transition="in" filter="fade">
                                      <p:cBhvr>
                                        <p:cTn id="54" dur="500"/>
                                        <p:tgtEl>
                                          <p:spTgt spid="27">
                                            <p:graphicEl>
                                              <a:dgm id="{A7BA3752-C53F-CC4D-9971-45D05F271C60}"/>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7">
                                            <p:graphicEl>
                                              <a:dgm id="{D3EE60BA-FF61-404F-A1E3-0F4CED78D285}"/>
                                            </p:graphicEl>
                                          </p:spTgt>
                                        </p:tgtEl>
                                        <p:attrNameLst>
                                          <p:attrName>style.visibility</p:attrName>
                                        </p:attrNameLst>
                                      </p:cBhvr>
                                      <p:to>
                                        <p:strVal val="visible"/>
                                      </p:to>
                                    </p:set>
                                    <p:animEffect transition="in" filter="fade">
                                      <p:cBhvr>
                                        <p:cTn id="57" dur="500"/>
                                        <p:tgtEl>
                                          <p:spTgt spid="27">
                                            <p:graphicEl>
                                              <a:dgm id="{D3EE60BA-FF61-404F-A1E3-0F4CED78D285}"/>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7">
                                            <p:graphicEl>
                                              <a:dgm id="{A4D0A183-46B9-9346-94F0-9738B4929113}"/>
                                            </p:graphicEl>
                                          </p:spTgt>
                                        </p:tgtEl>
                                        <p:attrNameLst>
                                          <p:attrName>style.visibility</p:attrName>
                                        </p:attrNameLst>
                                      </p:cBhvr>
                                      <p:to>
                                        <p:strVal val="visible"/>
                                      </p:to>
                                    </p:set>
                                    <p:animEffect transition="in" filter="fade">
                                      <p:cBhvr>
                                        <p:cTn id="62" dur="500"/>
                                        <p:tgtEl>
                                          <p:spTgt spid="27">
                                            <p:graphicEl>
                                              <a:dgm id="{A4D0A183-46B9-9346-94F0-9738B4929113}"/>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graphicEl>
                                              <a:dgm id="{88313EBB-02AE-F348-BDDE-07C72027FDDA}"/>
                                            </p:graphicEl>
                                          </p:spTgt>
                                        </p:tgtEl>
                                        <p:attrNameLst>
                                          <p:attrName>style.visibility</p:attrName>
                                        </p:attrNameLst>
                                      </p:cBhvr>
                                      <p:to>
                                        <p:strVal val="visible"/>
                                      </p:to>
                                    </p:set>
                                    <p:animEffect transition="in" filter="fade">
                                      <p:cBhvr>
                                        <p:cTn id="65" dur="500"/>
                                        <p:tgtEl>
                                          <p:spTgt spid="27">
                                            <p:graphicEl>
                                              <a:dgm id="{88313EBB-02AE-F348-BDDE-07C72027FDDA}"/>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graphicEl>
                                              <a:dgm id="{7878AE0B-B1AD-ED4F-84ED-6CA895FE53E6}"/>
                                            </p:graphicEl>
                                          </p:spTgt>
                                        </p:tgtEl>
                                        <p:attrNameLst>
                                          <p:attrName>style.visibility</p:attrName>
                                        </p:attrNameLst>
                                      </p:cBhvr>
                                      <p:to>
                                        <p:strVal val="visible"/>
                                      </p:to>
                                    </p:set>
                                    <p:animEffect transition="in" filter="fade">
                                      <p:cBhvr>
                                        <p:cTn id="68" dur="500"/>
                                        <p:tgtEl>
                                          <p:spTgt spid="27">
                                            <p:graphicEl>
                                              <a:dgm id="{7878AE0B-B1AD-ED4F-84ED-6CA895FE53E6}"/>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Welcome &amp; Introductions</a:t>
            </a:r>
            <a:endParaRPr lang="en-NL" dirty="0"/>
          </a:p>
        </p:txBody>
      </p:sp>
    </p:spTree>
    <p:extLst>
      <p:ext uri="{BB962C8B-B14F-4D97-AF65-F5344CB8AC3E}">
        <p14:creationId xmlns:p14="http://schemas.microsoft.com/office/powerpoint/2010/main" val="11196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D2E14D-8C65-457F-4FFC-F6D50DF8C39D}"/>
              </a:ext>
            </a:extLst>
          </p:cNvPr>
          <p:cNvSpPr>
            <a:spLocks noGrp="1"/>
          </p:cNvSpPr>
          <p:nvPr>
            <p:ph type="title"/>
          </p:nvPr>
        </p:nvSpPr>
        <p:spPr/>
        <p:txBody>
          <a:bodyPr wrap="square" anchor="t">
            <a:normAutofit/>
          </a:bodyPr>
          <a:lstStyle/>
          <a:p>
            <a:r>
              <a:rPr lang="en-US" noProof="1"/>
              <a:t>Types of connectors</a:t>
            </a:r>
          </a:p>
        </p:txBody>
      </p:sp>
      <p:grpSp>
        <p:nvGrpSpPr>
          <p:cNvPr id="13" name="Group 12">
            <a:extLst>
              <a:ext uri="{FF2B5EF4-FFF2-40B4-BE49-F238E27FC236}">
                <a16:creationId xmlns:a16="http://schemas.microsoft.com/office/drawing/2014/main" id="{D015C7BB-B917-2756-E0BC-35991E1CA76C}"/>
              </a:ext>
            </a:extLst>
          </p:cNvPr>
          <p:cNvGrpSpPr/>
          <p:nvPr/>
        </p:nvGrpSpPr>
        <p:grpSpPr>
          <a:xfrm>
            <a:off x="3275361" y="1944984"/>
            <a:ext cx="2700174" cy="914400"/>
            <a:chOff x="655637" y="1944984"/>
            <a:chExt cx="2700174" cy="914400"/>
          </a:xfrm>
          <a:effectLst>
            <a:outerShdw blurRad="50800" dist="38100" dir="2700000" algn="tl" rotWithShape="0">
              <a:prstClr val="black">
                <a:alpha val="40000"/>
              </a:prstClr>
            </a:outerShdw>
          </a:effectLst>
        </p:grpSpPr>
        <p:sp>
          <p:nvSpPr>
            <p:cNvPr id="7" name="Freeform 119">
              <a:extLst>
                <a:ext uri="{FF2B5EF4-FFF2-40B4-BE49-F238E27FC236}">
                  <a16:creationId xmlns:a16="http://schemas.microsoft.com/office/drawing/2014/main" id="{2B728701-79D2-4E32-9404-BD829D8D4EE0}"/>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Custom Connector</a:t>
              </a:r>
            </a:p>
          </p:txBody>
        </p:sp>
        <p:sp>
          <p:nvSpPr>
            <p:cNvPr id="10" name="Freeform 119">
              <a:extLst>
                <a:ext uri="{FF2B5EF4-FFF2-40B4-BE49-F238E27FC236}">
                  <a16:creationId xmlns:a16="http://schemas.microsoft.com/office/drawing/2014/main" id="{A37F86AE-264B-D244-890D-6DAD07DA8759}"/>
                </a:ext>
              </a:extLst>
            </p:cNvPr>
            <p:cNvSpPr/>
            <p:nvPr/>
          </p:nvSpPr>
          <p:spPr bwMode="auto">
            <a:xfrm>
              <a:off x="655637" y="1944984"/>
              <a:ext cx="942043" cy="9144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12" name="Graphic 11" descr="Plugged Unplugged with solid fill">
              <a:extLst>
                <a:ext uri="{FF2B5EF4-FFF2-40B4-BE49-F238E27FC236}">
                  <a16:creationId xmlns:a16="http://schemas.microsoft.com/office/drawing/2014/main" id="{4B9E145A-5882-D39A-B92F-1B9E5910DA4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30658" y="2011211"/>
              <a:ext cx="792000" cy="792000"/>
            </a:xfrm>
            <a:prstGeom prst="rect">
              <a:avLst/>
            </a:prstGeom>
          </p:spPr>
        </p:pic>
      </p:grpSp>
      <p:grpSp>
        <p:nvGrpSpPr>
          <p:cNvPr id="14" name="Group 13">
            <a:extLst>
              <a:ext uri="{FF2B5EF4-FFF2-40B4-BE49-F238E27FC236}">
                <a16:creationId xmlns:a16="http://schemas.microsoft.com/office/drawing/2014/main" id="{C56812B0-6750-9B08-D44B-66D84F30BB77}"/>
              </a:ext>
            </a:extLst>
          </p:cNvPr>
          <p:cNvGrpSpPr/>
          <p:nvPr/>
        </p:nvGrpSpPr>
        <p:grpSpPr>
          <a:xfrm>
            <a:off x="6107165" y="1944984"/>
            <a:ext cx="2700174" cy="914400"/>
            <a:chOff x="655637" y="1944984"/>
            <a:chExt cx="2700174" cy="914400"/>
          </a:xfrm>
          <a:effectLst>
            <a:outerShdw blurRad="50800" dist="38100" dir="2700000" algn="tl" rotWithShape="0">
              <a:prstClr val="black">
                <a:alpha val="40000"/>
              </a:prstClr>
            </a:outerShdw>
          </a:effectLst>
        </p:grpSpPr>
        <p:sp>
          <p:nvSpPr>
            <p:cNvPr id="16" name="Freeform 119">
              <a:extLst>
                <a:ext uri="{FF2B5EF4-FFF2-40B4-BE49-F238E27FC236}">
                  <a16:creationId xmlns:a16="http://schemas.microsoft.com/office/drawing/2014/main" id="{1B720EEE-A957-187F-ED86-CFA7E7802D1A}"/>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Certified Connector</a:t>
              </a:r>
            </a:p>
          </p:txBody>
        </p:sp>
        <p:sp>
          <p:nvSpPr>
            <p:cNvPr id="17" name="Freeform 119">
              <a:extLst>
                <a:ext uri="{FF2B5EF4-FFF2-40B4-BE49-F238E27FC236}">
                  <a16:creationId xmlns:a16="http://schemas.microsoft.com/office/drawing/2014/main" id="{A7BF0366-546B-D1B5-95A0-710BB5227816}"/>
                </a:ext>
              </a:extLst>
            </p:cNvPr>
            <p:cNvSpPr/>
            <p:nvPr/>
          </p:nvSpPr>
          <p:spPr bwMode="auto">
            <a:xfrm>
              <a:off x="655637" y="1944984"/>
              <a:ext cx="942043" cy="914400"/>
            </a:xfrm>
            <a:prstGeom prst="rect">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20" name="Graphic 19" descr="Diploma with solid fill">
              <a:extLst>
                <a:ext uri="{FF2B5EF4-FFF2-40B4-BE49-F238E27FC236}">
                  <a16:creationId xmlns:a16="http://schemas.microsoft.com/office/drawing/2014/main" id="{B5A51293-4226-E136-DBFB-721ADC567368}"/>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30658" y="2011211"/>
              <a:ext cx="792000" cy="792000"/>
            </a:xfrm>
            <a:prstGeom prst="rect">
              <a:avLst/>
            </a:prstGeom>
          </p:spPr>
        </p:pic>
      </p:grpSp>
      <p:grpSp>
        <p:nvGrpSpPr>
          <p:cNvPr id="23" name="Group 22">
            <a:extLst>
              <a:ext uri="{FF2B5EF4-FFF2-40B4-BE49-F238E27FC236}">
                <a16:creationId xmlns:a16="http://schemas.microsoft.com/office/drawing/2014/main" id="{9779DA29-6863-72EC-C301-1497CC1AD362}"/>
              </a:ext>
            </a:extLst>
          </p:cNvPr>
          <p:cNvGrpSpPr/>
          <p:nvPr/>
        </p:nvGrpSpPr>
        <p:grpSpPr>
          <a:xfrm>
            <a:off x="9013990" y="1944984"/>
            <a:ext cx="2700174" cy="914400"/>
            <a:chOff x="655637" y="1944984"/>
            <a:chExt cx="2700174" cy="914400"/>
          </a:xfrm>
          <a:solidFill>
            <a:schemeClr val="accent3"/>
          </a:solidFill>
          <a:effectLst>
            <a:outerShdw blurRad="50800" dist="38100" dir="2700000" algn="tl" rotWithShape="0">
              <a:prstClr val="black">
                <a:alpha val="40000"/>
              </a:prstClr>
            </a:outerShdw>
          </a:effectLst>
        </p:grpSpPr>
        <p:sp>
          <p:nvSpPr>
            <p:cNvPr id="25" name="Freeform 119">
              <a:extLst>
                <a:ext uri="{FF2B5EF4-FFF2-40B4-BE49-F238E27FC236}">
                  <a16:creationId xmlns:a16="http://schemas.microsoft.com/office/drawing/2014/main" id="{2895BF5F-5DF7-494F-F92D-5C6194313919}"/>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Independent Publisher Connector</a:t>
              </a:r>
            </a:p>
          </p:txBody>
        </p:sp>
        <p:sp>
          <p:nvSpPr>
            <p:cNvPr id="26" name="Freeform 119">
              <a:extLst>
                <a:ext uri="{FF2B5EF4-FFF2-40B4-BE49-F238E27FC236}">
                  <a16:creationId xmlns:a16="http://schemas.microsoft.com/office/drawing/2014/main" id="{1F6DDBBF-F62A-1584-5F6C-98880B4E70EB}"/>
                </a:ext>
              </a:extLst>
            </p:cNvPr>
            <p:cNvSpPr/>
            <p:nvPr/>
          </p:nvSpPr>
          <p:spPr bwMode="auto">
            <a:xfrm>
              <a:off x="655637" y="1944984"/>
              <a:ext cx="942043" cy="9144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27" name="Graphic 26" descr="Users with solid fill">
              <a:extLst>
                <a:ext uri="{FF2B5EF4-FFF2-40B4-BE49-F238E27FC236}">
                  <a16:creationId xmlns:a16="http://schemas.microsoft.com/office/drawing/2014/main" id="{7682F8EF-7BD5-74B3-A8E6-A4358387EC7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30658" y="2011211"/>
              <a:ext cx="792000" cy="792000"/>
            </a:xfrm>
            <a:prstGeom prst="rect">
              <a:avLst/>
            </a:prstGeom>
          </p:spPr>
        </p:pic>
      </p:grpSp>
      <p:grpSp>
        <p:nvGrpSpPr>
          <p:cNvPr id="29" name="Group 28">
            <a:extLst>
              <a:ext uri="{FF2B5EF4-FFF2-40B4-BE49-F238E27FC236}">
                <a16:creationId xmlns:a16="http://schemas.microsoft.com/office/drawing/2014/main" id="{FD241CF9-2E4B-3B89-D7AA-25939DE3CC9B}"/>
              </a:ext>
            </a:extLst>
          </p:cNvPr>
          <p:cNvGrpSpPr/>
          <p:nvPr/>
        </p:nvGrpSpPr>
        <p:grpSpPr>
          <a:xfrm>
            <a:off x="3275361" y="5089890"/>
            <a:ext cx="2700174" cy="914400"/>
            <a:chOff x="655637" y="1944984"/>
            <a:chExt cx="2700174" cy="914400"/>
          </a:xfrm>
          <a:effectLst>
            <a:outerShdw blurRad="50800" dist="38100" dir="2700000" algn="tl" rotWithShape="0">
              <a:prstClr val="black">
                <a:alpha val="40000"/>
              </a:prstClr>
            </a:outerShdw>
          </a:effectLst>
        </p:grpSpPr>
        <p:sp>
          <p:nvSpPr>
            <p:cNvPr id="30" name="Freeform 119">
              <a:extLst>
                <a:ext uri="{FF2B5EF4-FFF2-40B4-BE49-F238E27FC236}">
                  <a16:creationId xmlns:a16="http://schemas.microsoft.com/office/drawing/2014/main" id="{BD42A3BA-2E40-B9A4-84AF-3DBFAC7CF113}"/>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Internal</a:t>
              </a:r>
            </a:p>
          </p:txBody>
        </p:sp>
        <p:sp>
          <p:nvSpPr>
            <p:cNvPr id="34" name="Freeform 119">
              <a:extLst>
                <a:ext uri="{FF2B5EF4-FFF2-40B4-BE49-F238E27FC236}">
                  <a16:creationId xmlns:a16="http://schemas.microsoft.com/office/drawing/2014/main" id="{6CFF17EC-BEA3-83E6-8AE7-EEEDA4903E95}"/>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35" name="Graphic 34" descr="Building with solid fill">
              <a:extLst>
                <a:ext uri="{FF2B5EF4-FFF2-40B4-BE49-F238E27FC236}">
                  <a16:creationId xmlns:a16="http://schemas.microsoft.com/office/drawing/2014/main" id="{82CF564C-784E-C21B-248F-5114B5E2FDD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730658" y="2011211"/>
              <a:ext cx="792000" cy="792000"/>
            </a:xfrm>
            <a:prstGeom prst="rect">
              <a:avLst/>
            </a:prstGeom>
          </p:spPr>
        </p:pic>
      </p:grpSp>
      <p:grpSp>
        <p:nvGrpSpPr>
          <p:cNvPr id="40" name="Group 39">
            <a:extLst>
              <a:ext uri="{FF2B5EF4-FFF2-40B4-BE49-F238E27FC236}">
                <a16:creationId xmlns:a16="http://schemas.microsoft.com/office/drawing/2014/main" id="{B4C8D1C4-DDE5-36C7-7D66-2DE9C71B23C5}"/>
              </a:ext>
            </a:extLst>
          </p:cNvPr>
          <p:cNvGrpSpPr/>
          <p:nvPr/>
        </p:nvGrpSpPr>
        <p:grpSpPr>
          <a:xfrm>
            <a:off x="3275361" y="4040229"/>
            <a:ext cx="2700174" cy="914400"/>
            <a:chOff x="655637" y="1944984"/>
            <a:chExt cx="2700174" cy="914400"/>
          </a:xfrm>
          <a:effectLst>
            <a:outerShdw blurRad="50800" dist="38100" dir="2700000" algn="tl" rotWithShape="0">
              <a:prstClr val="black">
                <a:alpha val="40000"/>
              </a:prstClr>
            </a:outerShdw>
          </a:effectLst>
        </p:grpSpPr>
        <p:sp>
          <p:nvSpPr>
            <p:cNvPr id="43" name="Freeform 119">
              <a:extLst>
                <a:ext uri="{FF2B5EF4-FFF2-40B4-BE49-F238E27FC236}">
                  <a16:creationId xmlns:a16="http://schemas.microsoft.com/office/drawing/2014/main" id="{C9628707-9DF5-F6DF-C8A7-CB7F0C24B7E2}"/>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Connector developer or someone else</a:t>
              </a:r>
            </a:p>
          </p:txBody>
        </p:sp>
        <p:sp>
          <p:nvSpPr>
            <p:cNvPr id="44" name="Freeform 119">
              <a:extLst>
                <a:ext uri="{FF2B5EF4-FFF2-40B4-BE49-F238E27FC236}">
                  <a16:creationId xmlns:a16="http://schemas.microsoft.com/office/drawing/2014/main" id="{A0E07863-C5B3-7770-6FCF-988A410EB9AF}"/>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45" name="Graphic 44" descr="User Crown Male with solid fill">
              <a:extLst>
                <a:ext uri="{FF2B5EF4-FFF2-40B4-BE49-F238E27FC236}">
                  <a16:creationId xmlns:a16="http://schemas.microsoft.com/office/drawing/2014/main" id="{5FAB9631-C7A7-5489-EC6F-40C710E3BE66}"/>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730658" y="2011211"/>
              <a:ext cx="792000" cy="792000"/>
            </a:xfrm>
            <a:prstGeom prst="rect">
              <a:avLst/>
            </a:prstGeom>
          </p:spPr>
        </p:pic>
      </p:grpSp>
      <p:grpSp>
        <p:nvGrpSpPr>
          <p:cNvPr id="46" name="Group 45">
            <a:extLst>
              <a:ext uri="{FF2B5EF4-FFF2-40B4-BE49-F238E27FC236}">
                <a16:creationId xmlns:a16="http://schemas.microsoft.com/office/drawing/2014/main" id="{517EABE2-C27F-3A14-98EA-D27DB8D8DB81}"/>
              </a:ext>
            </a:extLst>
          </p:cNvPr>
          <p:cNvGrpSpPr/>
          <p:nvPr/>
        </p:nvGrpSpPr>
        <p:grpSpPr>
          <a:xfrm>
            <a:off x="3275361" y="2994645"/>
            <a:ext cx="2700174" cy="914400"/>
            <a:chOff x="655637" y="1944984"/>
            <a:chExt cx="2700174" cy="914400"/>
          </a:xfrm>
          <a:effectLst>
            <a:outerShdw blurRad="50800" dist="38100" dir="2700000" algn="tl" rotWithShape="0">
              <a:prstClr val="black">
                <a:alpha val="40000"/>
              </a:prstClr>
            </a:outerShdw>
          </a:effectLst>
        </p:grpSpPr>
        <p:sp>
          <p:nvSpPr>
            <p:cNvPr id="50" name="Freeform 119">
              <a:extLst>
                <a:ext uri="{FF2B5EF4-FFF2-40B4-BE49-F238E27FC236}">
                  <a16:creationId xmlns:a16="http://schemas.microsoft.com/office/drawing/2014/main" id="{22CD8533-8591-0C98-9550-ABF63D959874}"/>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Public or private</a:t>
              </a:r>
            </a:p>
          </p:txBody>
        </p:sp>
        <p:sp>
          <p:nvSpPr>
            <p:cNvPr id="51" name="Freeform 119">
              <a:extLst>
                <a:ext uri="{FF2B5EF4-FFF2-40B4-BE49-F238E27FC236}">
                  <a16:creationId xmlns:a16="http://schemas.microsoft.com/office/drawing/2014/main" id="{404D7F65-439F-23DC-2B57-5C349E792163}"/>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52" name="Graphic 51" descr="Star with solid fill">
              <a:extLst>
                <a:ext uri="{FF2B5EF4-FFF2-40B4-BE49-F238E27FC236}">
                  <a16:creationId xmlns:a16="http://schemas.microsoft.com/office/drawing/2014/main" id="{54CE953B-E32A-3104-3605-F3A2D28258B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30658" y="2011211"/>
              <a:ext cx="792000" cy="792000"/>
            </a:xfrm>
            <a:prstGeom prst="rect">
              <a:avLst/>
            </a:prstGeom>
          </p:spPr>
        </p:pic>
      </p:grpSp>
      <p:grpSp>
        <p:nvGrpSpPr>
          <p:cNvPr id="59" name="Group 58">
            <a:extLst>
              <a:ext uri="{FF2B5EF4-FFF2-40B4-BE49-F238E27FC236}">
                <a16:creationId xmlns:a16="http://schemas.microsoft.com/office/drawing/2014/main" id="{C478C402-4DE5-99F0-B7EA-6D422D6AE621}"/>
              </a:ext>
            </a:extLst>
          </p:cNvPr>
          <p:cNvGrpSpPr/>
          <p:nvPr/>
        </p:nvGrpSpPr>
        <p:grpSpPr>
          <a:xfrm>
            <a:off x="6107165" y="5089890"/>
            <a:ext cx="2700174" cy="914400"/>
            <a:chOff x="655637" y="1944984"/>
            <a:chExt cx="2700174" cy="914400"/>
          </a:xfrm>
          <a:effectLst>
            <a:outerShdw blurRad="50800" dist="38100" dir="2700000" algn="tl" rotWithShape="0">
              <a:prstClr val="black">
                <a:alpha val="40000"/>
              </a:prstClr>
            </a:outerShdw>
          </a:effectLst>
        </p:grpSpPr>
        <p:sp>
          <p:nvSpPr>
            <p:cNvPr id="60" name="Freeform 119">
              <a:extLst>
                <a:ext uri="{FF2B5EF4-FFF2-40B4-BE49-F238E27FC236}">
                  <a16:creationId xmlns:a16="http://schemas.microsoft.com/office/drawing/2014/main" id="{29192BEB-E6C0-DECA-8F6D-69A9E4C261C9}"/>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Everyone</a:t>
              </a:r>
            </a:p>
          </p:txBody>
        </p:sp>
        <p:sp>
          <p:nvSpPr>
            <p:cNvPr id="61" name="Freeform 119">
              <a:extLst>
                <a:ext uri="{FF2B5EF4-FFF2-40B4-BE49-F238E27FC236}">
                  <a16:creationId xmlns:a16="http://schemas.microsoft.com/office/drawing/2014/main" id="{54B64F94-8FCC-C78E-3FE1-D277DEED298F}"/>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62" name="Graphic 61" descr="Earth globe: Africa and Europe with solid fill">
              <a:extLst>
                <a:ext uri="{FF2B5EF4-FFF2-40B4-BE49-F238E27FC236}">
                  <a16:creationId xmlns:a16="http://schemas.microsoft.com/office/drawing/2014/main" id="{E84BF7FB-2B35-60E1-94B8-DCF44283535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30658" y="2011211"/>
              <a:ext cx="792000" cy="792000"/>
            </a:xfrm>
            <a:prstGeom prst="rect">
              <a:avLst/>
            </a:prstGeom>
          </p:spPr>
        </p:pic>
      </p:grpSp>
      <p:grpSp>
        <p:nvGrpSpPr>
          <p:cNvPr id="63" name="Group 62">
            <a:extLst>
              <a:ext uri="{FF2B5EF4-FFF2-40B4-BE49-F238E27FC236}">
                <a16:creationId xmlns:a16="http://schemas.microsoft.com/office/drawing/2014/main" id="{EB9093B2-3511-78F3-7E17-129EEC7CEB4B}"/>
              </a:ext>
            </a:extLst>
          </p:cNvPr>
          <p:cNvGrpSpPr/>
          <p:nvPr/>
        </p:nvGrpSpPr>
        <p:grpSpPr>
          <a:xfrm>
            <a:off x="6107165" y="4040229"/>
            <a:ext cx="2700174" cy="914400"/>
            <a:chOff x="655637" y="1944984"/>
            <a:chExt cx="2700174" cy="914400"/>
          </a:xfrm>
          <a:effectLst>
            <a:outerShdw blurRad="50800" dist="38100" dir="2700000" algn="tl" rotWithShape="0">
              <a:prstClr val="black">
                <a:alpha val="40000"/>
              </a:prstClr>
            </a:outerShdw>
          </a:effectLst>
        </p:grpSpPr>
        <p:sp>
          <p:nvSpPr>
            <p:cNvPr id="64" name="Freeform 119">
              <a:extLst>
                <a:ext uri="{FF2B5EF4-FFF2-40B4-BE49-F238E27FC236}">
                  <a16:creationId xmlns:a16="http://schemas.microsoft.com/office/drawing/2014/main" id="{769A5A54-A798-6A7F-1EE2-7A79BB42EC58}"/>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Connector developer</a:t>
              </a:r>
            </a:p>
          </p:txBody>
        </p:sp>
        <p:sp>
          <p:nvSpPr>
            <p:cNvPr id="65" name="Freeform 119">
              <a:extLst>
                <a:ext uri="{FF2B5EF4-FFF2-40B4-BE49-F238E27FC236}">
                  <a16:creationId xmlns:a16="http://schemas.microsoft.com/office/drawing/2014/main" id="{C8FD60BC-DC54-D9D8-862E-C8D83B90CDC1}"/>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66" name="Graphic 65" descr="Programmer female with solid fill">
              <a:extLst>
                <a:ext uri="{FF2B5EF4-FFF2-40B4-BE49-F238E27FC236}">
                  <a16:creationId xmlns:a16="http://schemas.microsoft.com/office/drawing/2014/main" id="{4462A3B4-38ED-D8B8-A15F-F30E75BB5BAE}"/>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730658" y="2011211"/>
              <a:ext cx="792000" cy="792000"/>
            </a:xfrm>
            <a:prstGeom prst="rect">
              <a:avLst/>
            </a:prstGeom>
          </p:spPr>
        </p:pic>
      </p:grpSp>
      <p:grpSp>
        <p:nvGrpSpPr>
          <p:cNvPr id="67" name="Group 66">
            <a:extLst>
              <a:ext uri="{FF2B5EF4-FFF2-40B4-BE49-F238E27FC236}">
                <a16:creationId xmlns:a16="http://schemas.microsoft.com/office/drawing/2014/main" id="{CD271E1E-1F30-15A7-E8A5-0D23E193AECF}"/>
              </a:ext>
            </a:extLst>
          </p:cNvPr>
          <p:cNvGrpSpPr/>
          <p:nvPr/>
        </p:nvGrpSpPr>
        <p:grpSpPr>
          <a:xfrm>
            <a:off x="6107165" y="2994645"/>
            <a:ext cx="2700174" cy="914400"/>
            <a:chOff x="655637" y="1944984"/>
            <a:chExt cx="2700174" cy="914400"/>
          </a:xfrm>
          <a:effectLst>
            <a:outerShdw blurRad="50800" dist="38100" dir="2700000" algn="tl" rotWithShape="0">
              <a:prstClr val="black">
                <a:alpha val="40000"/>
              </a:prstClr>
            </a:outerShdw>
          </a:effectLst>
        </p:grpSpPr>
        <p:sp>
          <p:nvSpPr>
            <p:cNvPr id="68" name="Freeform 119">
              <a:extLst>
                <a:ext uri="{FF2B5EF4-FFF2-40B4-BE49-F238E27FC236}">
                  <a16:creationId xmlns:a16="http://schemas.microsoft.com/office/drawing/2014/main" id="{2004FFD5-9128-2DEE-BA45-B5D2306663BE}"/>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Public</a:t>
              </a:r>
            </a:p>
          </p:txBody>
        </p:sp>
        <p:sp>
          <p:nvSpPr>
            <p:cNvPr id="69" name="Freeform 119">
              <a:extLst>
                <a:ext uri="{FF2B5EF4-FFF2-40B4-BE49-F238E27FC236}">
                  <a16:creationId xmlns:a16="http://schemas.microsoft.com/office/drawing/2014/main" id="{983C07F6-6C2B-9FF9-B391-159E44B21FBA}"/>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70" name="Graphic 69" descr="Eye with solid fill">
              <a:extLst>
                <a:ext uri="{FF2B5EF4-FFF2-40B4-BE49-F238E27FC236}">
                  <a16:creationId xmlns:a16="http://schemas.microsoft.com/office/drawing/2014/main" id="{9999D015-F5DF-A767-46DB-075FDF10E4D5}"/>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30658" y="2011211"/>
              <a:ext cx="792000" cy="792000"/>
            </a:xfrm>
            <a:prstGeom prst="rect">
              <a:avLst/>
            </a:prstGeom>
          </p:spPr>
        </p:pic>
      </p:grpSp>
      <p:grpSp>
        <p:nvGrpSpPr>
          <p:cNvPr id="71" name="Group 70">
            <a:extLst>
              <a:ext uri="{FF2B5EF4-FFF2-40B4-BE49-F238E27FC236}">
                <a16:creationId xmlns:a16="http://schemas.microsoft.com/office/drawing/2014/main" id="{232A88E5-2915-A109-D62A-3BDE0B385CA5}"/>
              </a:ext>
            </a:extLst>
          </p:cNvPr>
          <p:cNvGrpSpPr/>
          <p:nvPr/>
        </p:nvGrpSpPr>
        <p:grpSpPr>
          <a:xfrm>
            <a:off x="9013990" y="5089890"/>
            <a:ext cx="2700174" cy="914400"/>
            <a:chOff x="655637" y="1944984"/>
            <a:chExt cx="2700174" cy="914400"/>
          </a:xfrm>
          <a:effectLst>
            <a:outerShdw blurRad="50800" dist="38100" dir="2700000" algn="tl" rotWithShape="0">
              <a:prstClr val="black">
                <a:alpha val="40000"/>
              </a:prstClr>
            </a:outerShdw>
          </a:effectLst>
        </p:grpSpPr>
        <p:sp>
          <p:nvSpPr>
            <p:cNvPr id="72" name="Freeform 119">
              <a:extLst>
                <a:ext uri="{FF2B5EF4-FFF2-40B4-BE49-F238E27FC236}">
                  <a16:creationId xmlns:a16="http://schemas.microsoft.com/office/drawing/2014/main" id="{A52FC7F2-203B-0764-38C4-FA62F4AB2B11}"/>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Everyone</a:t>
              </a:r>
            </a:p>
          </p:txBody>
        </p:sp>
        <p:sp>
          <p:nvSpPr>
            <p:cNvPr id="73" name="Freeform 119">
              <a:extLst>
                <a:ext uri="{FF2B5EF4-FFF2-40B4-BE49-F238E27FC236}">
                  <a16:creationId xmlns:a16="http://schemas.microsoft.com/office/drawing/2014/main" id="{29B24054-D2CD-597D-A3A0-C4D422DC450E}"/>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74" name="Graphic 73" descr="Earth globe: Africa and Europe with solid fill">
              <a:extLst>
                <a:ext uri="{FF2B5EF4-FFF2-40B4-BE49-F238E27FC236}">
                  <a16:creationId xmlns:a16="http://schemas.microsoft.com/office/drawing/2014/main" id="{D3D2B14B-EC56-0DC0-0253-C417853D85B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730658" y="2011211"/>
              <a:ext cx="792000" cy="792000"/>
            </a:xfrm>
            <a:prstGeom prst="rect">
              <a:avLst/>
            </a:prstGeom>
          </p:spPr>
        </p:pic>
      </p:grpSp>
      <p:grpSp>
        <p:nvGrpSpPr>
          <p:cNvPr id="75" name="Group 74">
            <a:extLst>
              <a:ext uri="{FF2B5EF4-FFF2-40B4-BE49-F238E27FC236}">
                <a16:creationId xmlns:a16="http://schemas.microsoft.com/office/drawing/2014/main" id="{B76D2DEC-D517-7A3C-4B30-5DE03C19B5F0}"/>
              </a:ext>
            </a:extLst>
          </p:cNvPr>
          <p:cNvGrpSpPr/>
          <p:nvPr/>
        </p:nvGrpSpPr>
        <p:grpSpPr>
          <a:xfrm>
            <a:off x="9013990" y="4040229"/>
            <a:ext cx="2700174" cy="914400"/>
            <a:chOff x="655637" y="1944984"/>
            <a:chExt cx="2700174" cy="914400"/>
          </a:xfrm>
          <a:effectLst>
            <a:outerShdw blurRad="50800" dist="38100" dir="2700000" algn="tl" rotWithShape="0">
              <a:prstClr val="black">
                <a:alpha val="40000"/>
              </a:prstClr>
            </a:outerShdw>
          </a:effectLst>
        </p:grpSpPr>
        <p:sp>
          <p:nvSpPr>
            <p:cNvPr id="76" name="Freeform 119">
              <a:extLst>
                <a:ext uri="{FF2B5EF4-FFF2-40B4-BE49-F238E27FC236}">
                  <a16:creationId xmlns:a16="http://schemas.microsoft.com/office/drawing/2014/main" id="{3C671B51-5707-7E47-8081-4C7434DFF773}"/>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Someone else</a:t>
              </a:r>
            </a:p>
          </p:txBody>
        </p:sp>
        <p:sp>
          <p:nvSpPr>
            <p:cNvPr id="77" name="Freeform 119">
              <a:extLst>
                <a:ext uri="{FF2B5EF4-FFF2-40B4-BE49-F238E27FC236}">
                  <a16:creationId xmlns:a16="http://schemas.microsoft.com/office/drawing/2014/main" id="{8A2F3884-11CB-16A2-4AD0-E4EC185BCB9F}"/>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78" name="Graphic 77" descr="User with solid fill">
              <a:extLst>
                <a:ext uri="{FF2B5EF4-FFF2-40B4-BE49-F238E27FC236}">
                  <a16:creationId xmlns:a16="http://schemas.microsoft.com/office/drawing/2014/main" id="{90302EB4-9A62-D24C-BFB0-44602B92AA28}"/>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30658" y="2011211"/>
              <a:ext cx="792000" cy="792000"/>
            </a:xfrm>
            <a:prstGeom prst="rect">
              <a:avLst/>
            </a:prstGeom>
          </p:spPr>
        </p:pic>
      </p:grpSp>
      <p:grpSp>
        <p:nvGrpSpPr>
          <p:cNvPr id="79" name="Group 78">
            <a:extLst>
              <a:ext uri="{FF2B5EF4-FFF2-40B4-BE49-F238E27FC236}">
                <a16:creationId xmlns:a16="http://schemas.microsoft.com/office/drawing/2014/main" id="{FAEBEE13-C6BA-1AD2-732B-A4DA958E1A82}"/>
              </a:ext>
            </a:extLst>
          </p:cNvPr>
          <p:cNvGrpSpPr/>
          <p:nvPr/>
        </p:nvGrpSpPr>
        <p:grpSpPr>
          <a:xfrm>
            <a:off x="9013990" y="2994645"/>
            <a:ext cx="2700174" cy="914400"/>
            <a:chOff x="655637" y="1944984"/>
            <a:chExt cx="2700174" cy="914400"/>
          </a:xfrm>
          <a:effectLst>
            <a:outerShdw blurRad="50800" dist="38100" dir="2700000" algn="tl" rotWithShape="0">
              <a:prstClr val="black">
                <a:alpha val="40000"/>
              </a:prstClr>
            </a:outerShdw>
          </a:effectLst>
        </p:grpSpPr>
        <p:sp>
          <p:nvSpPr>
            <p:cNvPr id="80" name="Freeform 119">
              <a:extLst>
                <a:ext uri="{FF2B5EF4-FFF2-40B4-BE49-F238E27FC236}">
                  <a16:creationId xmlns:a16="http://schemas.microsoft.com/office/drawing/2014/main" id="{7548C692-0505-517D-7D85-D0E985696B9F}"/>
                </a:ext>
              </a:extLst>
            </p:cNvPr>
            <p:cNvSpPr/>
            <p:nvPr/>
          </p:nvSpPr>
          <p:spPr bwMode="auto">
            <a:xfrm>
              <a:off x="1597680" y="1944984"/>
              <a:ext cx="1758131"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rPr>
                <a:t>Public</a:t>
              </a:r>
            </a:p>
          </p:txBody>
        </p:sp>
        <p:sp>
          <p:nvSpPr>
            <p:cNvPr id="81" name="Freeform 119">
              <a:extLst>
                <a:ext uri="{FF2B5EF4-FFF2-40B4-BE49-F238E27FC236}">
                  <a16:creationId xmlns:a16="http://schemas.microsoft.com/office/drawing/2014/main" id="{838D8B4A-D7A3-C044-0985-ED79A566C91C}"/>
                </a:ext>
              </a:extLst>
            </p:cNvPr>
            <p:cNvSpPr/>
            <p:nvPr/>
          </p:nvSpPr>
          <p:spPr bwMode="auto">
            <a:xfrm>
              <a:off x="655637" y="1944984"/>
              <a:ext cx="942043" cy="914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82" name="Graphic 81" descr="Eye with solid fill">
              <a:extLst>
                <a:ext uri="{FF2B5EF4-FFF2-40B4-BE49-F238E27FC236}">
                  <a16:creationId xmlns:a16="http://schemas.microsoft.com/office/drawing/2014/main" id="{9E981DBA-5A90-8640-8165-30909ADBA1AF}"/>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730658" y="2011211"/>
              <a:ext cx="792000" cy="792000"/>
            </a:xfrm>
            <a:prstGeom prst="rect">
              <a:avLst/>
            </a:prstGeom>
          </p:spPr>
        </p:pic>
      </p:grpSp>
      <p:grpSp>
        <p:nvGrpSpPr>
          <p:cNvPr id="85" name="Group 84">
            <a:extLst>
              <a:ext uri="{FF2B5EF4-FFF2-40B4-BE49-F238E27FC236}">
                <a16:creationId xmlns:a16="http://schemas.microsoft.com/office/drawing/2014/main" id="{E5D9779C-D955-F801-D32A-EE021888392E}"/>
              </a:ext>
            </a:extLst>
          </p:cNvPr>
          <p:cNvGrpSpPr/>
          <p:nvPr/>
        </p:nvGrpSpPr>
        <p:grpSpPr>
          <a:xfrm>
            <a:off x="477836" y="2994645"/>
            <a:ext cx="2700174" cy="914400"/>
            <a:chOff x="655637" y="1944984"/>
            <a:chExt cx="2700174" cy="914400"/>
          </a:xfrm>
          <a:effectLst>
            <a:outerShdw blurRad="50800" dist="38100" dir="2700000" algn="tl" rotWithShape="0">
              <a:prstClr val="black">
                <a:alpha val="40000"/>
              </a:prstClr>
            </a:outerShdw>
          </a:effectLst>
        </p:grpSpPr>
        <p:sp>
          <p:nvSpPr>
            <p:cNvPr id="86" name="Freeform 119">
              <a:extLst>
                <a:ext uri="{FF2B5EF4-FFF2-40B4-BE49-F238E27FC236}">
                  <a16:creationId xmlns:a16="http://schemas.microsoft.com/office/drawing/2014/main" id="{F898C905-AB73-03BA-B5E6-F5AA2AF52748}"/>
                </a:ext>
              </a:extLst>
            </p:cNvPr>
            <p:cNvSpPr/>
            <p:nvPr/>
          </p:nvSpPr>
          <p:spPr bwMode="auto">
            <a:xfrm>
              <a:off x="1597680" y="1944984"/>
              <a:ext cx="1758131"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API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Availability</a:t>
              </a:r>
            </a:p>
          </p:txBody>
        </p:sp>
        <p:sp>
          <p:nvSpPr>
            <p:cNvPr id="87" name="Freeform 119">
              <a:extLst>
                <a:ext uri="{FF2B5EF4-FFF2-40B4-BE49-F238E27FC236}">
                  <a16:creationId xmlns:a16="http://schemas.microsoft.com/office/drawing/2014/main" id="{EF2456F4-CE40-0EA6-FADD-30161712EA30}"/>
                </a:ext>
              </a:extLst>
            </p:cNvPr>
            <p:cNvSpPr/>
            <p:nvPr/>
          </p:nvSpPr>
          <p:spPr bwMode="auto">
            <a:xfrm>
              <a:off x="655637" y="1944984"/>
              <a:ext cx="942043"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88" name="Graphic 87" descr="Wireless router with solid fill">
              <a:extLst>
                <a:ext uri="{FF2B5EF4-FFF2-40B4-BE49-F238E27FC236}">
                  <a16:creationId xmlns:a16="http://schemas.microsoft.com/office/drawing/2014/main" id="{B5C532BA-E61C-A80B-E378-6751E53B1FAF}"/>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730658" y="2011211"/>
              <a:ext cx="792000" cy="792000"/>
            </a:xfrm>
            <a:prstGeom prst="rect">
              <a:avLst/>
            </a:prstGeom>
          </p:spPr>
        </p:pic>
      </p:grpSp>
      <p:grpSp>
        <p:nvGrpSpPr>
          <p:cNvPr id="89" name="Group 88">
            <a:extLst>
              <a:ext uri="{FF2B5EF4-FFF2-40B4-BE49-F238E27FC236}">
                <a16:creationId xmlns:a16="http://schemas.microsoft.com/office/drawing/2014/main" id="{C794816C-AB88-BA90-03BB-6AA1BE4F78FA}"/>
              </a:ext>
            </a:extLst>
          </p:cNvPr>
          <p:cNvGrpSpPr/>
          <p:nvPr/>
        </p:nvGrpSpPr>
        <p:grpSpPr>
          <a:xfrm>
            <a:off x="477836" y="4040229"/>
            <a:ext cx="2700174" cy="914400"/>
            <a:chOff x="655637" y="1944984"/>
            <a:chExt cx="2700174" cy="914400"/>
          </a:xfrm>
          <a:effectLst>
            <a:outerShdw blurRad="50800" dist="38100" dir="2700000" algn="tl" rotWithShape="0">
              <a:prstClr val="black">
                <a:alpha val="40000"/>
              </a:prstClr>
            </a:outerShdw>
          </a:effectLst>
        </p:grpSpPr>
        <p:sp>
          <p:nvSpPr>
            <p:cNvPr id="90" name="Freeform 119">
              <a:extLst>
                <a:ext uri="{FF2B5EF4-FFF2-40B4-BE49-F238E27FC236}">
                  <a16:creationId xmlns:a16="http://schemas.microsoft.com/office/drawing/2014/main" id="{43413EF0-3808-C423-DF48-210079A395AA}"/>
                </a:ext>
              </a:extLst>
            </p:cNvPr>
            <p:cNvSpPr/>
            <p:nvPr/>
          </p:nvSpPr>
          <p:spPr bwMode="auto">
            <a:xfrm>
              <a:off x="1597680" y="1944984"/>
              <a:ext cx="1758131"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Service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Owner</a:t>
              </a:r>
            </a:p>
          </p:txBody>
        </p:sp>
        <p:sp>
          <p:nvSpPr>
            <p:cNvPr id="91" name="Freeform 119">
              <a:extLst>
                <a:ext uri="{FF2B5EF4-FFF2-40B4-BE49-F238E27FC236}">
                  <a16:creationId xmlns:a16="http://schemas.microsoft.com/office/drawing/2014/main" id="{3378D88F-BFA0-88FE-A32B-13CCCDD0E73B}"/>
                </a:ext>
              </a:extLst>
            </p:cNvPr>
            <p:cNvSpPr/>
            <p:nvPr/>
          </p:nvSpPr>
          <p:spPr bwMode="auto">
            <a:xfrm>
              <a:off x="655637" y="1944984"/>
              <a:ext cx="942043" cy="9144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92" name="Graphic 91" descr="Director's Chair with solid fill">
              <a:extLst>
                <a:ext uri="{FF2B5EF4-FFF2-40B4-BE49-F238E27FC236}">
                  <a16:creationId xmlns:a16="http://schemas.microsoft.com/office/drawing/2014/main" id="{5913D1D1-E161-8D49-1E28-625B573CF2B6}"/>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30658" y="2011211"/>
              <a:ext cx="792000" cy="792000"/>
            </a:xfrm>
            <a:prstGeom prst="rect">
              <a:avLst/>
            </a:prstGeom>
          </p:spPr>
        </p:pic>
      </p:grpSp>
      <p:grpSp>
        <p:nvGrpSpPr>
          <p:cNvPr id="93" name="Group 92">
            <a:extLst>
              <a:ext uri="{FF2B5EF4-FFF2-40B4-BE49-F238E27FC236}">
                <a16:creationId xmlns:a16="http://schemas.microsoft.com/office/drawing/2014/main" id="{6BA62627-4991-24A3-FEA4-40FE7B0B0650}"/>
              </a:ext>
            </a:extLst>
          </p:cNvPr>
          <p:cNvGrpSpPr/>
          <p:nvPr/>
        </p:nvGrpSpPr>
        <p:grpSpPr>
          <a:xfrm>
            <a:off x="471621" y="5089890"/>
            <a:ext cx="2700174" cy="914400"/>
            <a:chOff x="655637" y="1944984"/>
            <a:chExt cx="2700174" cy="914400"/>
          </a:xfrm>
          <a:solidFill>
            <a:schemeClr val="tx1"/>
          </a:solidFill>
          <a:effectLst>
            <a:outerShdw blurRad="50800" dist="38100" dir="2700000" algn="tl" rotWithShape="0">
              <a:prstClr val="black">
                <a:alpha val="40000"/>
              </a:prstClr>
            </a:outerShdw>
          </a:effectLst>
        </p:grpSpPr>
        <p:sp>
          <p:nvSpPr>
            <p:cNvPr id="94" name="Freeform 119">
              <a:extLst>
                <a:ext uri="{FF2B5EF4-FFF2-40B4-BE49-F238E27FC236}">
                  <a16:creationId xmlns:a16="http://schemas.microsoft.com/office/drawing/2014/main" id="{54ADA730-A080-3922-EE8C-32AAB24B5099}"/>
                </a:ext>
              </a:extLst>
            </p:cNvPr>
            <p:cNvSpPr/>
            <p:nvPr/>
          </p:nvSpPr>
          <p:spPr bwMode="auto">
            <a:xfrm>
              <a:off x="1597680" y="1944984"/>
              <a:ext cx="1758131" cy="9144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Audience</a:t>
              </a:r>
            </a:p>
          </p:txBody>
        </p:sp>
        <p:sp>
          <p:nvSpPr>
            <p:cNvPr id="95" name="Freeform 119">
              <a:extLst>
                <a:ext uri="{FF2B5EF4-FFF2-40B4-BE49-F238E27FC236}">
                  <a16:creationId xmlns:a16="http://schemas.microsoft.com/office/drawing/2014/main" id="{28EB2C44-B27C-1E39-2075-AB4A982CE09B}"/>
                </a:ext>
              </a:extLst>
            </p:cNvPr>
            <p:cNvSpPr/>
            <p:nvPr/>
          </p:nvSpPr>
          <p:spPr bwMode="auto">
            <a:xfrm>
              <a:off x="655637" y="1944984"/>
              <a:ext cx="942043" cy="9144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96" name="Graphic 95" descr="Marketing with solid fill">
              <a:extLst>
                <a:ext uri="{FF2B5EF4-FFF2-40B4-BE49-F238E27FC236}">
                  <a16:creationId xmlns:a16="http://schemas.microsoft.com/office/drawing/2014/main" id="{BCE22D8D-6E65-6E9A-1785-81CCEAC58943}"/>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730658" y="2011211"/>
              <a:ext cx="792000" cy="792000"/>
            </a:xfrm>
            <a:prstGeom prst="rect">
              <a:avLst/>
            </a:prstGeom>
          </p:spPr>
        </p:pic>
      </p:grpSp>
      <p:grpSp>
        <p:nvGrpSpPr>
          <p:cNvPr id="97" name="Group 96">
            <a:extLst>
              <a:ext uri="{FF2B5EF4-FFF2-40B4-BE49-F238E27FC236}">
                <a16:creationId xmlns:a16="http://schemas.microsoft.com/office/drawing/2014/main" id="{9BD3642D-1ADC-854F-1DAA-971F391C01F7}"/>
              </a:ext>
            </a:extLst>
          </p:cNvPr>
          <p:cNvGrpSpPr/>
          <p:nvPr/>
        </p:nvGrpSpPr>
        <p:grpSpPr>
          <a:xfrm>
            <a:off x="471621" y="1944984"/>
            <a:ext cx="2700174" cy="914400"/>
            <a:chOff x="655637" y="1944984"/>
            <a:chExt cx="2700174" cy="914400"/>
          </a:xfrm>
          <a:solidFill>
            <a:schemeClr val="tx1"/>
          </a:solidFill>
          <a:effectLst>
            <a:outerShdw blurRad="50800" dist="38100" dir="2700000" algn="tl" rotWithShape="0">
              <a:prstClr val="black">
                <a:alpha val="40000"/>
              </a:prstClr>
            </a:outerShdw>
          </a:effectLst>
        </p:grpSpPr>
        <p:sp>
          <p:nvSpPr>
            <p:cNvPr id="98" name="Freeform 119">
              <a:extLst>
                <a:ext uri="{FF2B5EF4-FFF2-40B4-BE49-F238E27FC236}">
                  <a16:creationId xmlns:a16="http://schemas.microsoft.com/office/drawing/2014/main" id="{E01D2653-10C1-D18F-A1A1-B7F31ED2A4BA}"/>
                </a:ext>
              </a:extLst>
            </p:cNvPr>
            <p:cNvSpPr/>
            <p:nvPr/>
          </p:nvSpPr>
          <p:spPr bwMode="auto">
            <a:xfrm>
              <a:off x="1597680" y="1944984"/>
              <a:ext cx="1758131" cy="9144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Connector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panose="020B0502040204020203" pitchFamily="34" charset="0"/>
                </a:rPr>
                <a:t>Type</a:t>
              </a:r>
            </a:p>
          </p:txBody>
        </p:sp>
        <p:sp>
          <p:nvSpPr>
            <p:cNvPr id="99" name="Freeform 119">
              <a:extLst>
                <a:ext uri="{FF2B5EF4-FFF2-40B4-BE49-F238E27FC236}">
                  <a16:creationId xmlns:a16="http://schemas.microsoft.com/office/drawing/2014/main" id="{8FDD7615-E318-36CC-E404-EB94DB7E0729}"/>
                </a:ext>
              </a:extLst>
            </p:cNvPr>
            <p:cNvSpPr/>
            <p:nvPr/>
          </p:nvSpPr>
          <p:spPr bwMode="auto">
            <a:xfrm>
              <a:off x="655637" y="1944984"/>
              <a:ext cx="942043" cy="9144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wrap="square" lIns="60943" rIns="60943" numCol="1" spcCol="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panose="020B0502040204020203" pitchFamily="34" charset="0"/>
              </a:endParaRPr>
            </a:p>
          </p:txBody>
        </p:sp>
        <p:pic>
          <p:nvPicPr>
            <p:cNvPr id="100" name="Graphic 99" descr="Link with solid fill">
              <a:extLst>
                <a:ext uri="{FF2B5EF4-FFF2-40B4-BE49-F238E27FC236}">
                  <a16:creationId xmlns:a16="http://schemas.microsoft.com/office/drawing/2014/main" id="{80F04B65-2801-CD58-B30F-E83AE7AD6322}"/>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730658" y="2011211"/>
              <a:ext cx="792000" cy="792000"/>
            </a:xfrm>
            <a:prstGeom prst="rect">
              <a:avLst/>
            </a:prstGeom>
          </p:spPr>
        </p:pic>
      </p:grpSp>
    </p:spTree>
    <p:extLst>
      <p:ext uri="{BB962C8B-B14F-4D97-AF65-F5344CB8AC3E}">
        <p14:creationId xmlns:p14="http://schemas.microsoft.com/office/powerpoint/2010/main" val="879511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anim calcmode="lin" valueType="num">
                                      <p:cBhvr additive="base">
                                        <p:cTn id="19" dur="500" fill="hold"/>
                                        <p:tgtEl>
                                          <p:spTgt spid="97"/>
                                        </p:tgtEl>
                                        <p:attrNameLst>
                                          <p:attrName>ppt_x</p:attrName>
                                        </p:attrNameLst>
                                      </p:cBhvr>
                                      <p:tavLst>
                                        <p:tav tm="0">
                                          <p:val>
                                            <p:strVal val="#ppt_x"/>
                                          </p:val>
                                        </p:tav>
                                        <p:tav tm="100000">
                                          <p:val>
                                            <p:strVal val="#ppt_x"/>
                                          </p:val>
                                        </p:tav>
                                      </p:tavLst>
                                    </p:anim>
                                    <p:anim calcmode="lin" valueType="num">
                                      <p:cBhvr additive="base">
                                        <p:cTn id="20" dur="500" fill="hold"/>
                                        <p:tgtEl>
                                          <p:spTgt spid="9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9"/>
                                        </p:tgtEl>
                                        <p:attrNameLst>
                                          <p:attrName>style.visibility</p:attrName>
                                        </p:attrNameLst>
                                      </p:cBhvr>
                                      <p:to>
                                        <p:strVal val="visible"/>
                                      </p:to>
                                    </p:set>
                                    <p:anim calcmode="lin" valueType="num">
                                      <p:cBhvr additive="base">
                                        <p:cTn id="27" dur="500" fill="hold"/>
                                        <p:tgtEl>
                                          <p:spTgt spid="89"/>
                                        </p:tgtEl>
                                        <p:attrNameLst>
                                          <p:attrName>ppt_x</p:attrName>
                                        </p:attrNameLst>
                                      </p:cBhvr>
                                      <p:tavLst>
                                        <p:tav tm="0">
                                          <p:val>
                                            <p:strVal val="#ppt_x"/>
                                          </p:val>
                                        </p:tav>
                                        <p:tav tm="100000">
                                          <p:val>
                                            <p:strVal val="#ppt_x"/>
                                          </p:val>
                                        </p:tav>
                                      </p:tavLst>
                                    </p:anim>
                                    <p:anim calcmode="lin" valueType="num">
                                      <p:cBhvr additive="base">
                                        <p:cTn id="28" dur="500" fill="hold"/>
                                        <p:tgtEl>
                                          <p:spTgt spid="8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additive="base">
                                        <p:cTn id="31" dur="500" fill="hold"/>
                                        <p:tgtEl>
                                          <p:spTgt spid="93"/>
                                        </p:tgtEl>
                                        <p:attrNameLst>
                                          <p:attrName>ppt_x</p:attrName>
                                        </p:attrNameLst>
                                      </p:cBhvr>
                                      <p:tavLst>
                                        <p:tav tm="0">
                                          <p:val>
                                            <p:strVal val="#ppt_x"/>
                                          </p:val>
                                        </p:tav>
                                        <p:tav tm="100000">
                                          <p:val>
                                            <p:strVal val="#ppt_x"/>
                                          </p:val>
                                        </p:tav>
                                      </p:tavLst>
                                    </p:anim>
                                    <p:anim calcmode="lin" valueType="num">
                                      <p:cBhvr additive="base">
                                        <p:cTn id="3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9"/>
                                        </p:tgtEl>
                                        <p:attrNameLst>
                                          <p:attrName>style.visibility</p:attrName>
                                        </p:attrNameLst>
                                      </p:cBhvr>
                                      <p:to>
                                        <p:strVal val="visible"/>
                                      </p:to>
                                    </p:set>
                                    <p:anim calcmode="lin" valueType="num">
                                      <p:cBhvr additive="base">
                                        <p:cTn id="51" dur="500" fill="hold"/>
                                        <p:tgtEl>
                                          <p:spTgt spid="59"/>
                                        </p:tgtEl>
                                        <p:attrNameLst>
                                          <p:attrName>ppt_x</p:attrName>
                                        </p:attrNameLst>
                                      </p:cBhvr>
                                      <p:tavLst>
                                        <p:tav tm="0">
                                          <p:val>
                                            <p:strVal val="#ppt_x"/>
                                          </p:val>
                                        </p:tav>
                                        <p:tav tm="100000">
                                          <p:val>
                                            <p:strVal val="#ppt_x"/>
                                          </p:val>
                                        </p:tav>
                                      </p:tavLst>
                                    </p:anim>
                                    <p:anim calcmode="lin" valueType="num">
                                      <p:cBhvr additive="base">
                                        <p:cTn id="52" dur="500" fill="hold"/>
                                        <p:tgtEl>
                                          <p:spTgt spid="59"/>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63"/>
                                        </p:tgtEl>
                                        <p:attrNameLst>
                                          <p:attrName>style.visibility</p:attrName>
                                        </p:attrNameLst>
                                      </p:cBhvr>
                                      <p:to>
                                        <p:strVal val="visible"/>
                                      </p:to>
                                    </p:set>
                                    <p:anim calcmode="lin" valueType="num">
                                      <p:cBhvr additive="base">
                                        <p:cTn id="55" dur="500" fill="hold"/>
                                        <p:tgtEl>
                                          <p:spTgt spid="63"/>
                                        </p:tgtEl>
                                        <p:attrNameLst>
                                          <p:attrName>ppt_x</p:attrName>
                                        </p:attrNameLst>
                                      </p:cBhvr>
                                      <p:tavLst>
                                        <p:tav tm="0">
                                          <p:val>
                                            <p:strVal val="#ppt_x"/>
                                          </p:val>
                                        </p:tav>
                                        <p:tav tm="100000">
                                          <p:val>
                                            <p:strVal val="#ppt_x"/>
                                          </p:val>
                                        </p:tav>
                                      </p:tavLst>
                                    </p:anim>
                                    <p:anim calcmode="lin" valueType="num">
                                      <p:cBhvr additive="base">
                                        <p:cTn id="56" dur="500" fill="hold"/>
                                        <p:tgtEl>
                                          <p:spTgt spid="63"/>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anim calcmode="lin" valueType="num">
                                      <p:cBhvr additive="base">
                                        <p:cTn id="59" dur="500" fill="hold"/>
                                        <p:tgtEl>
                                          <p:spTgt spid="67"/>
                                        </p:tgtEl>
                                        <p:attrNameLst>
                                          <p:attrName>ppt_x</p:attrName>
                                        </p:attrNameLst>
                                      </p:cBhvr>
                                      <p:tavLst>
                                        <p:tav tm="0">
                                          <p:val>
                                            <p:strVal val="#ppt_x"/>
                                          </p:val>
                                        </p:tav>
                                        <p:tav tm="100000">
                                          <p:val>
                                            <p:strVal val="#ppt_x"/>
                                          </p:val>
                                        </p:tav>
                                      </p:tavLst>
                                    </p:anim>
                                    <p:anim calcmode="lin" valueType="num">
                                      <p:cBhvr additive="base">
                                        <p:cTn id="6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1"/>
                                        </p:tgtEl>
                                        <p:attrNameLst>
                                          <p:attrName>style.visibility</p:attrName>
                                        </p:attrNameLst>
                                      </p:cBhvr>
                                      <p:to>
                                        <p:strVal val="visible"/>
                                      </p:to>
                                    </p:set>
                                    <p:anim calcmode="lin" valueType="num">
                                      <p:cBhvr additive="base">
                                        <p:cTn id="65" dur="500" fill="hold"/>
                                        <p:tgtEl>
                                          <p:spTgt spid="71"/>
                                        </p:tgtEl>
                                        <p:attrNameLst>
                                          <p:attrName>ppt_x</p:attrName>
                                        </p:attrNameLst>
                                      </p:cBhvr>
                                      <p:tavLst>
                                        <p:tav tm="0">
                                          <p:val>
                                            <p:strVal val="#ppt_x"/>
                                          </p:val>
                                        </p:tav>
                                        <p:tav tm="100000">
                                          <p:val>
                                            <p:strVal val="#ppt_x"/>
                                          </p:val>
                                        </p:tav>
                                      </p:tavLst>
                                    </p:anim>
                                    <p:anim calcmode="lin" valueType="num">
                                      <p:cBhvr additive="base">
                                        <p:cTn id="66" dur="500" fill="hold"/>
                                        <p:tgtEl>
                                          <p:spTgt spid="71"/>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anim calcmode="lin" valueType="num">
                                      <p:cBhvr additive="base">
                                        <p:cTn id="69" dur="500" fill="hold"/>
                                        <p:tgtEl>
                                          <p:spTgt spid="75"/>
                                        </p:tgtEl>
                                        <p:attrNameLst>
                                          <p:attrName>ppt_x</p:attrName>
                                        </p:attrNameLst>
                                      </p:cBhvr>
                                      <p:tavLst>
                                        <p:tav tm="0">
                                          <p:val>
                                            <p:strVal val="#ppt_x"/>
                                          </p:val>
                                        </p:tav>
                                        <p:tav tm="100000">
                                          <p:val>
                                            <p:strVal val="#ppt_x"/>
                                          </p:val>
                                        </p:tav>
                                      </p:tavLst>
                                    </p:anim>
                                    <p:anim calcmode="lin" valueType="num">
                                      <p:cBhvr additive="base">
                                        <p:cTn id="70" dur="500" fill="hold"/>
                                        <p:tgtEl>
                                          <p:spTgt spid="75"/>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79"/>
                                        </p:tgtEl>
                                        <p:attrNameLst>
                                          <p:attrName>style.visibility</p:attrName>
                                        </p:attrNameLst>
                                      </p:cBhvr>
                                      <p:to>
                                        <p:strVal val="visible"/>
                                      </p:to>
                                    </p:set>
                                    <p:anim calcmode="lin" valueType="num">
                                      <p:cBhvr additive="base">
                                        <p:cTn id="73" dur="500" fill="hold"/>
                                        <p:tgtEl>
                                          <p:spTgt spid="79"/>
                                        </p:tgtEl>
                                        <p:attrNameLst>
                                          <p:attrName>ppt_x</p:attrName>
                                        </p:attrNameLst>
                                      </p:cBhvr>
                                      <p:tavLst>
                                        <p:tav tm="0">
                                          <p:val>
                                            <p:strVal val="#ppt_x"/>
                                          </p:val>
                                        </p:tav>
                                        <p:tav tm="100000">
                                          <p:val>
                                            <p:strVal val="#ppt_x"/>
                                          </p:val>
                                        </p:tav>
                                      </p:tavLst>
                                    </p:anim>
                                    <p:anim calcmode="lin" valueType="num">
                                      <p:cBhvr additive="base">
                                        <p:cTn id="74"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Lab 3: Create your first Custom Connector</a:t>
            </a:r>
          </a:p>
        </p:txBody>
      </p:sp>
    </p:spTree>
    <p:extLst>
      <p:ext uri="{BB962C8B-B14F-4D97-AF65-F5344CB8AC3E}">
        <p14:creationId xmlns:p14="http://schemas.microsoft.com/office/powerpoint/2010/main" val="2855032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3 Objectives</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6265691" cy="1354217"/>
          </a:xfrm>
        </p:spPr>
        <p:txBody>
          <a:bodyPr/>
          <a:lstStyle/>
          <a:p>
            <a:pPr marL="342900" indent="-342900">
              <a:buFont typeface="Arial" panose="020B0604020202020204" pitchFamily="34" charset="0"/>
              <a:buChar char="•"/>
            </a:pPr>
            <a:r>
              <a:rPr lang="en-US" dirty="0"/>
              <a:t>Learn how to build a Custom Connector</a:t>
            </a:r>
          </a:p>
          <a:p>
            <a:pPr marL="342900" indent="-342900">
              <a:buFont typeface="Arial" panose="020B0604020202020204" pitchFamily="34" charset="0"/>
              <a:buChar char="•"/>
            </a:pPr>
            <a:r>
              <a:rPr lang="en-US" dirty="0"/>
              <a:t>Learn about best practices for building a Custom Connector</a:t>
            </a:r>
          </a:p>
          <a:p>
            <a:pPr marL="342900" indent="-342900">
              <a:buFont typeface="Arial" panose="020B0604020202020204" pitchFamily="34" charset="0"/>
              <a:buChar char="•"/>
            </a:pPr>
            <a:endParaRPr lang="en-US" dirty="0"/>
          </a:p>
          <a:p>
            <a:r>
              <a:rPr lang="en-US" dirty="0"/>
              <a:t>Link to lab: </a:t>
            </a:r>
            <a:r>
              <a:rPr lang="en-US" dirty="0">
                <a:hlinkClick r:id="rId2"/>
              </a:rPr>
              <a:t>https://aka.ms/mr-workshop-lab3</a:t>
            </a:r>
            <a:r>
              <a:rPr lang="en-US" dirty="0"/>
              <a:t> </a:t>
            </a:r>
            <a:endParaRPr lang="en-NL" dirty="0"/>
          </a:p>
        </p:txBody>
      </p:sp>
    </p:spTree>
    <p:extLst>
      <p:ext uri="{BB962C8B-B14F-4D97-AF65-F5344CB8AC3E}">
        <p14:creationId xmlns:p14="http://schemas.microsoft.com/office/powerpoint/2010/main" val="2336004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3 Presentation</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338554"/>
          </a:xfrm>
        </p:spPr>
        <p:txBody>
          <a:bodyPr/>
          <a:lstStyle/>
          <a:p>
            <a:pPr marL="342900" indent="-342900">
              <a:buFont typeface="Arial" panose="020B0604020202020204" pitchFamily="34" charset="0"/>
              <a:buChar char="•"/>
            </a:pPr>
            <a:r>
              <a:rPr lang="en-US" dirty="0"/>
              <a:t>Who would like to show his / her result?</a:t>
            </a:r>
            <a:endParaRPr lang="en-NL" dirty="0"/>
          </a:p>
        </p:txBody>
      </p:sp>
    </p:spTree>
    <p:extLst>
      <p:ext uri="{BB962C8B-B14F-4D97-AF65-F5344CB8AC3E}">
        <p14:creationId xmlns:p14="http://schemas.microsoft.com/office/powerpoint/2010/main" val="225327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Lab 4: Use 3D in Canvas Apps</a:t>
            </a:r>
          </a:p>
        </p:txBody>
      </p:sp>
    </p:spTree>
    <p:extLst>
      <p:ext uri="{BB962C8B-B14F-4D97-AF65-F5344CB8AC3E}">
        <p14:creationId xmlns:p14="http://schemas.microsoft.com/office/powerpoint/2010/main" val="3650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425541"/>
            <a:ext cx="3927093" cy="1107996"/>
          </a:xfrm>
        </p:spPr>
        <p:txBody>
          <a:bodyPr/>
          <a:lstStyle/>
          <a:p>
            <a:r>
              <a:rPr lang="en-US" dirty="0"/>
              <a:t>Lab 4 Objectives</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1354217"/>
          </a:xfrm>
        </p:spPr>
        <p:txBody>
          <a:bodyPr/>
          <a:lstStyle/>
          <a:p>
            <a:pPr marL="342900" indent="-342900">
              <a:buFont typeface="Arial" panose="020B0604020202020204" pitchFamily="34" charset="0"/>
              <a:buChar char="•"/>
            </a:pPr>
            <a:r>
              <a:rPr lang="en-US" dirty="0"/>
              <a:t>Learn how to connect a Custom Connector to a Canvas App</a:t>
            </a:r>
          </a:p>
          <a:p>
            <a:pPr marL="342900" indent="-342900">
              <a:buFont typeface="Arial" panose="020B0604020202020204" pitchFamily="34" charset="0"/>
              <a:buChar char="•"/>
            </a:pPr>
            <a:r>
              <a:rPr lang="en-US" dirty="0"/>
              <a:t>Learn about filtering a data source</a:t>
            </a:r>
          </a:p>
          <a:p>
            <a:pPr marL="342900" indent="-342900">
              <a:buFont typeface="Arial" panose="020B0604020202020204" pitchFamily="34" charset="0"/>
              <a:buChar char="•"/>
            </a:pPr>
            <a:endParaRPr lang="en-US" dirty="0"/>
          </a:p>
          <a:p>
            <a:r>
              <a:rPr lang="en-US" dirty="0"/>
              <a:t>Link to lab: </a:t>
            </a:r>
            <a:r>
              <a:rPr lang="en-US" dirty="0">
                <a:hlinkClick r:id="rId2"/>
              </a:rPr>
              <a:t>https://aka.ms/mr-workshop-lab4</a:t>
            </a:r>
            <a:r>
              <a:rPr lang="en-US" dirty="0"/>
              <a:t> </a:t>
            </a:r>
            <a:endParaRPr lang="en-NL" dirty="0"/>
          </a:p>
        </p:txBody>
      </p:sp>
      <p:pic>
        <p:nvPicPr>
          <p:cNvPr id="1026" name="Picture 2">
            <a:extLst>
              <a:ext uri="{FF2B5EF4-FFF2-40B4-BE49-F238E27FC236}">
                <a16:creationId xmlns:a16="http://schemas.microsoft.com/office/drawing/2014/main" id="{B148C33B-979F-F6CF-851B-35532B7F4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0653" y="221583"/>
            <a:ext cx="2019600" cy="3597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725B347-E46A-D0FF-9F44-F7A0648BC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29019" y="2816028"/>
            <a:ext cx="2026800" cy="360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4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a:xfrm>
            <a:off x="588263" y="2979539"/>
            <a:ext cx="3927093" cy="553998"/>
          </a:xfrm>
        </p:spPr>
        <p:txBody>
          <a:bodyPr/>
          <a:lstStyle/>
          <a:p>
            <a:r>
              <a:rPr lang="en-US" dirty="0"/>
              <a:t>Lab 4 Presentation</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8263" y="3819386"/>
            <a:ext cx="8688148" cy="338554"/>
          </a:xfrm>
        </p:spPr>
        <p:txBody>
          <a:bodyPr/>
          <a:lstStyle/>
          <a:p>
            <a:pPr marL="342900" indent="-342900">
              <a:buFont typeface="Arial" panose="020B0604020202020204" pitchFamily="34" charset="0"/>
              <a:buChar char="•"/>
            </a:pPr>
            <a:r>
              <a:rPr lang="en-US" dirty="0"/>
              <a:t>Who would like to show his / her result?</a:t>
            </a:r>
            <a:endParaRPr lang="en-NL" dirty="0"/>
          </a:p>
        </p:txBody>
      </p:sp>
    </p:spTree>
    <p:extLst>
      <p:ext uri="{BB962C8B-B14F-4D97-AF65-F5344CB8AC3E}">
        <p14:creationId xmlns:p14="http://schemas.microsoft.com/office/powerpoint/2010/main" val="86971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Wrap-up and resources</a:t>
            </a:r>
          </a:p>
        </p:txBody>
      </p:sp>
    </p:spTree>
    <p:extLst>
      <p:ext uri="{BB962C8B-B14F-4D97-AF65-F5344CB8AC3E}">
        <p14:creationId xmlns:p14="http://schemas.microsoft.com/office/powerpoint/2010/main" val="1444518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E896-1E03-0BFA-78FE-F1C96E4DF9C6}"/>
              </a:ext>
            </a:extLst>
          </p:cNvPr>
          <p:cNvSpPr>
            <a:spLocks noGrp="1"/>
          </p:cNvSpPr>
          <p:nvPr>
            <p:ph type="title"/>
          </p:nvPr>
        </p:nvSpPr>
        <p:spPr/>
        <p:txBody>
          <a:bodyPr/>
          <a:lstStyle/>
          <a:p>
            <a:r>
              <a:rPr lang="en-NL" dirty="0"/>
              <a:t>Wrap-up</a:t>
            </a:r>
          </a:p>
        </p:txBody>
      </p:sp>
      <p:sp>
        <p:nvSpPr>
          <p:cNvPr id="3" name="Content Placeholder 2">
            <a:extLst>
              <a:ext uri="{FF2B5EF4-FFF2-40B4-BE49-F238E27FC236}">
                <a16:creationId xmlns:a16="http://schemas.microsoft.com/office/drawing/2014/main" id="{84DFED45-2AD6-F659-E857-78B49BBBDC75}"/>
              </a:ext>
            </a:extLst>
          </p:cNvPr>
          <p:cNvSpPr>
            <a:spLocks noGrp="1"/>
          </p:cNvSpPr>
          <p:nvPr>
            <p:ph sz="quarter" idx="10"/>
          </p:nvPr>
        </p:nvSpPr>
        <p:spPr>
          <a:xfrm>
            <a:off x="584200" y="1435100"/>
            <a:ext cx="11018838" cy="947952"/>
          </a:xfrm>
        </p:spPr>
        <p:txBody>
          <a:bodyPr/>
          <a:lstStyle/>
          <a:p>
            <a:r>
              <a:rPr lang="en-NL" dirty="0"/>
              <a:t>Thanks for attending</a:t>
            </a:r>
          </a:p>
          <a:p>
            <a:r>
              <a:rPr lang="en-NL" dirty="0"/>
              <a:t>Keep on learning via </a:t>
            </a:r>
            <a:r>
              <a:rPr lang="en-NL" dirty="0">
                <a:hlinkClick r:id="rId2"/>
              </a:rPr>
              <a:t>Microsoft Learn</a:t>
            </a:r>
            <a:endParaRPr lang="en-NL" dirty="0"/>
          </a:p>
        </p:txBody>
      </p:sp>
    </p:spTree>
    <p:extLst>
      <p:ext uri="{BB962C8B-B14F-4D97-AF65-F5344CB8AC3E}">
        <p14:creationId xmlns:p14="http://schemas.microsoft.com/office/powerpoint/2010/main" val="170581907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7E896-1E03-0BFA-78FE-F1C96E4DF9C6}"/>
              </a:ext>
            </a:extLst>
          </p:cNvPr>
          <p:cNvSpPr>
            <a:spLocks noGrp="1"/>
          </p:cNvSpPr>
          <p:nvPr>
            <p:ph type="title"/>
          </p:nvPr>
        </p:nvSpPr>
        <p:spPr/>
        <p:txBody>
          <a:bodyPr/>
          <a:lstStyle/>
          <a:p>
            <a:r>
              <a:rPr lang="en-NL" dirty="0"/>
              <a:t>Resources</a:t>
            </a:r>
          </a:p>
        </p:txBody>
      </p:sp>
      <p:sp>
        <p:nvSpPr>
          <p:cNvPr id="3" name="Content Placeholder 2">
            <a:extLst>
              <a:ext uri="{FF2B5EF4-FFF2-40B4-BE49-F238E27FC236}">
                <a16:creationId xmlns:a16="http://schemas.microsoft.com/office/drawing/2014/main" id="{84DFED45-2AD6-F659-E857-78B49BBBDC75}"/>
              </a:ext>
            </a:extLst>
          </p:cNvPr>
          <p:cNvSpPr>
            <a:spLocks noGrp="1"/>
          </p:cNvSpPr>
          <p:nvPr>
            <p:ph sz="quarter" idx="10"/>
          </p:nvPr>
        </p:nvSpPr>
        <p:spPr>
          <a:xfrm>
            <a:off x="584200" y="1435100"/>
            <a:ext cx="11018838" cy="1809726"/>
          </a:xfrm>
        </p:spPr>
        <p:txBody>
          <a:bodyPr/>
          <a:lstStyle/>
          <a:p>
            <a:r>
              <a:rPr lang="en-NL" dirty="0"/>
              <a:t>Power Platform Resources </a:t>
            </a:r>
            <a:br>
              <a:rPr lang="en-NL" dirty="0"/>
            </a:br>
            <a:r>
              <a:rPr lang="en-NL" dirty="0">
                <a:hlinkClick r:id="rId2"/>
              </a:rPr>
              <a:t>https://aka.ms/powerplatformresources</a:t>
            </a:r>
            <a:r>
              <a:rPr lang="en-NL" dirty="0"/>
              <a:t> </a:t>
            </a:r>
          </a:p>
          <a:p>
            <a:r>
              <a:rPr lang="en-NL" dirty="0"/>
              <a:t>Get started with Mixed Reality</a:t>
            </a:r>
            <a:br>
              <a:rPr lang="en-NL" dirty="0"/>
            </a:br>
            <a:endParaRPr lang="en-NL" dirty="0"/>
          </a:p>
        </p:txBody>
      </p:sp>
    </p:spTree>
    <p:extLst>
      <p:ext uri="{BB962C8B-B14F-4D97-AF65-F5344CB8AC3E}">
        <p14:creationId xmlns:p14="http://schemas.microsoft.com/office/powerpoint/2010/main" val="2522203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03AF-EEBA-F60C-A0F4-B42C540FF955}"/>
              </a:ext>
            </a:extLst>
          </p:cNvPr>
          <p:cNvSpPr>
            <a:spLocks noGrp="1"/>
          </p:cNvSpPr>
          <p:nvPr>
            <p:ph type="title"/>
          </p:nvPr>
        </p:nvSpPr>
        <p:spPr>
          <a:xfrm>
            <a:off x="588263" y="2979539"/>
            <a:ext cx="4167887" cy="553998"/>
          </a:xfrm>
        </p:spPr>
        <p:txBody>
          <a:bodyPr/>
          <a:lstStyle/>
          <a:p>
            <a:r>
              <a:rPr lang="en-US" dirty="0"/>
              <a:t>Speaker name</a:t>
            </a:r>
            <a:endParaRPr lang="en-NL" dirty="0"/>
          </a:p>
        </p:txBody>
      </p:sp>
      <p:sp>
        <p:nvSpPr>
          <p:cNvPr id="3" name="Text Placeholder 2">
            <a:extLst>
              <a:ext uri="{FF2B5EF4-FFF2-40B4-BE49-F238E27FC236}">
                <a16:creationId xmlns:a16="http://schemas.microsoft.com/office/drawing/2014/main" id="{A090E29C-834E-A271-BC1E-320C3DD418A5}"/>
              </a:ext>
            </a:extLst>
          </p:cNvPr>
          <p:cNvSpPr>
            <a:spLocks noGrp="1"/>
          </p:cNvSpPr>
          <p:nvPr>
            <p:ph type="body" sz="quarter" idx="12"/>
          </p:nvPr>
        </p:nvSpPr>
        <p:spPr/>
        <p:txBody>
          <a:bodyPr/>
          <a:lstStyle/>
          <a:p>
            <a:r>
              <a:rPr lang="en-US" dirty="0"/>
              <a:t>Speaker details</a:t>
            </a:r>
            <a:endParaRPr lang="en-NL" dirty="0"/>
          </a:p>
        </p:txBody>
      </p:sp>
      <p:sp>
        <p:nvSpPr>
          <p:cNvPr id="4" name="Picture Placeholder 3">
            <a:extLst>
              <a:ext uri="{FF2B5EF4-FFF2-40B4-BE49-F238E27FC236}">
                <a16:creationId xmlns:a16="http://schemas.microsoft.com/office/drawing/2014/main" id="{0510B03A-7CDC-43AF-E9B3-037E6E844802}"/>
              </a:ext>
            </a:extLst>
          </p:cNvPr>
          <p:cNvSpPr>
            <a:spLocks noGrp="1"/>
          </p:cNvSpPr>
          <p:nvPr>
            <p:ph type="pic" sz="quarter" idx="13"/>
          </p:nvPr>
        </p:nvSpPr>
        <p:spPr/>
      </p:sp>
    </p:spTree>
    <p:extLst>
      <p:ext uri="{BB962C8B-B14F-4D97-AF65-F5344CB8AC3E}">
        <p14:creationId xmlns:p14="http://schemas.microsoft.com/office/powerpoint/2010/main" val="33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D827-D8FC-5879-C911-1C7A7D9F13E5}"/>
              </a:ext>
            </a:extLst>
          </p:cNvPr>
          <p:cNvSpPr>
            <a:spLocks noGrp="1"/>
          </p:cNvSpPr>
          <p:nvPr>
            <p:ph type="title"/>
          </p:nvPr>
        </p:nvSpPr>
        <p:spPr/>
        <p:txBody>
          <a:bodyPr/>
          <a:lstStyle/>
          <a:p>
            <a:r>
              <a:rPr lang="en-US" dirty="0"/>
              <a:t>Thank you</a:t>
            </a:r>
            <a:endParaRPr lang="en-NL" dirty="0"/>
          </a:p>
        </p:txBody>
      </p:sp>
      <p:sp>
        <p:nvSpPr>
          <p:cNvPr id="4" name="Picture Placeholder 3">
            <a:extLst>
              <a:ext uri="{FF2B5EF4-FFF2-40B4-BE49-F238E27FC236}">
                <a16:creationId xmlns:a16="http://schemas.microsoft.com/office/drawing/2014/main" id="{BF538575-4B4D-9D28-837D-08967BFFDDB7}"/>
              </a:ext>
            </a:extLst>
          </p:cNvPr>
          <p:cNvSpPr>
            <a:spLocks noGrp="1"/>
          </p:cNvSpPr>
          <p:nvPr>
            <p:ph type="pic" sz="quarter" idx="13"/>
          </p:nvPr>
        </p:nvSpPr>
        <p:spPr/>
      </p:sp>
    </p:spTree>
    <p:extLst>
      <p:ext uri="{BB962C8B-B14F-4D97-AF65-F5344CB8AC3E}">
        <p14:creationId xmlns:p14="http://schemas.microsoft.com/office/powerpoint/2010/main" val="6065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A868-4D85-2710-4F6D-C993A96B1524}"/>
              </a:ext>
            </a:extLst>
          </p:cNvPr>
          <p:cNvSpPr>
            <a:spLocks noGrp="1"/>
          </p:cNvSpPr>
          <p:nvPr>
            <p:ph type="title"/>
          </p:nvPr>
        </p:nvSpPr>
        <p:spPr/>
        <p:txBody>
          <a:bodyPr/>
          <a:lstStyle/>
          <a:p>
            <a:r>
              <a:rPr lang="en-US" dirty="0"/>
              <a:t>👋 Welcome &amp; Introductions</a:t>
            </a:r>
            <a:endParaRPr lang="en-NL" dirty="0"/>
          </a:p>
        </p:txBody>
      </p:sp>
      <p:sp>
        <p:nvSpPr>
          <p:cNvPr id="3" name="Text Placeholder 2">
            <a:extLst>
              <a:ext uri="{FF2B5EF4-FFF2-40B4-BE49-F238E27FC236}">
                <a16:creationId xmlns:a16="http://schemas.microsoft.com/office/drawing/2014/main" id="{A773FDB4-97AF-3C76-5922-A5EE1700E445}"/>
              </a:ext>
            </a:extLst>
          </p:cNvPr>
          <p:cNvSpPr>
            <a:spLocks noGrp="1"/>
          </p:cNvSpPr>
          <p:nvPr>
            <p:ph type="body" sz="quarter" idx="11"/>
          </p:nvPr>
        </p:nvSpPr>
        <p:spPr/>
        <p:txBody>
          <a:bodyPr/>
          <a:lstStyle/>
          <a:p>
            <a:r>
              <a:rPr lang="en-US" dirty="0"/>
              <a:t>What is your name?</a:t>
            </a:r>
          </a:p>
          <a:p>
            <a:r>
              <a:rPr lang="en-US" dirty="0"/>
              <a:t>What is your role?</a:t>
            </a:r>
          </a:p>
          <a:p>
            <a:r>
              <a:rPr lang="en-US" dirty="0"/>
              <a:t>What are your expectations of this workshop?</a:t>
            </a:r>
            <a:endParaRPr lang="en-NL" dirty="0"/>
          </a:p>
        </p:txBody>
      </p:sp>
    </p:spTree>
    <p:extLst>
      <p:ext uri="{BB962C8B-B14F-4D97-AF65-F5344CB8AC3E}">
        <p14:creationId xmlns:p14="http://schemas.microsoft.com/office/powerpoint/2010/main" val="33866685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 Introduction to the Power Platform</a:t>
            </a:r>
            <a:endParaRPr lang="en-NL" dirty="0"/>
          </a:p>
        </p:txBody>
      </p:sp>
    </p:spTree>
    <p:extLst>
      <p:ext uri="{BB962C8B-B14F-4D97-AF65-F5344CB8AC3E}">
        <p14:creationId xmlns:p14="http://schemas.microsoft.com/office/powerpoint/2010/main" val="36241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2"/>
          <a:stretch>
            <a:fillRect/>
          </a:stretch>
        </p:blipFill>
        <p:spPr>
          <a:xfrm>
            <a:off x="3855395" y="5502413"/>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454697" y="3475782"/>
            <a:ext cx="1015873" cy="1015873"/>
          </a:xfrm>
          <a:prstGeom prst="rect">
            <a:avLst/>
          </a:prstGeom>
        </p:spPr>
      </p:pic>
      <p:pic>
        <p:nvPicPr>
          <p:cNvPr id="7" name="Graphic 6" descr="AI Builder icon">
            <a:extLst>
              <a:ext uri="{FF2B5EF4-FFF2-40B4-BE49-F238E27FC236}">
                <a16:creationId xmlns:a16="http://schemas.microsoft.com/office/drawing/2014/main" id="{79217B5D-0A96-87E5-885F-9AC3909662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1800" y="5514027"/>
            <a:ext cx="612648" cy="612648"/>
          </a:xfrm>
          <a:prstGeom prst="rect">
            <a:avLst/>
          </a:prstGeom>
        </p:spPr>
      </p:pic>
    </p:spTree>
    <p:extLst>
      <p:ext uri="{BB962C8B-B14F-4D97-AF65-F5344CB8AC3E}">
        <p14:creationId xmlns:p14="http://schemas.microsoft.com/office/powerpoint/2010/main" val="2920650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78B4-6522-1B4E-BCE2-B52BCEC04033}"/>
              </a:ext>
            </a:extLst>
          </p:cNvPr>
          <p:cNvSpPr>
            <a:spLocks noGrp="1"/>
          </p:cNvSpPr>
          <p:nvPr>
            <p:ph type="title"/>
          </p:nvPr>
        </p:nvSpPr>
        <p:spPr>
          <a:xfrm>
            <a:off x="588263" y="457200"/>
            <a:ext cx="11018520" cy="1107996"/>
          </a:xfrm>
        </p:spPr>
        <p:txBody>
          <a:bodyPr/>
          <a:lstStyle/>
          <a:p>
            <a:r>
              <a:rPr lang="en-US" dirty="0"/>
              <a:t>Power Platform: the world’s most complete </a:t>
            </a:r>
            <a:br>
              <a:rPr lang="en-US" dirty="0"/>
            </a:br>
            <a:r>
              <a:rPr lang="en-US" dirty="0"/>
              <a:t>low-code platform</a:t>
            </a:r>
          </a:p>
        </p:txBody>
      </p:sp>
      <p:pic>
        <p:nvPicPr>
          <p:cNvPr id="9" name="Picture 8">
            <a:extLst>
              <a:ext uri="{FF2B5EF4-FFF2-40B4-BE49-F238E27FC236}">
                <a16:creationId xmlns:a16="http://schemas.microsoft.com/office/drawing/2014/main" id="{06A32887-DADC-D54C-82EB-D0A68EA87C6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09786" y="2125362"/>
            <a:ext cx="5241725" cy="3308241"/>
          </a:xfrm>
          <a:prstGeom prst="rect">
            <a:avLst/>
          </a:prstGeom>
        </p:spPr>
      </p:pic>
      <p:grpSp>
        <p:nvGrpSpPr>
          <p:cNvPr id="85" name="Group 84" descr="efficiency icon">
            <a:extLst>
              <a:ext uri="{FF2B5EF4-FFF2-40B4-BE49-F238E27FC236}">
                <a16:creationId xmlns:a16="http://schemas.microsoft.com/office/drawing/2014/main" id="{D6A6F680-3849-4507-8C8F-8BBEF5F73D50}"/>
              </a:ext>
            </a:extLst>
          </p:cNvPr>
          <p:cNvGrpSpPr/>
          <p:nvPr/>
        </p:nvGrpSpPr>
        <p:grpSpPr>
          <a:xfrm>
            <a:off x="540489" y="1920808"/>
            <a:ext cx="548640" cy="548640"/>
            <a:chOff x="4607552" y="3123954"/>
            <a:chExt cx="393700" cy="393700"/>
          </a:xfrm>
        </p:grpSpPr>
        <p:sp>
          <p:nvSpPr>
            <p:cNvPr id="86" name="Freeform 105">
              <a:extLst>
                <a:ext uri="{FF2B5EF4-FFF2-40B4-BE49-F238E27FC236}">
                  <a16:creationId xmlns:a16="http://schemas.microsoft.com/office/drawing/2014/main" id="{42491C8E-273C-4181-9E9E-4D078992ADD2}"/>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7" name="Freeform 106">
              <a:extLst>
                <a:ext uri="{FF2B5EF4-FFF2-40B4-BE49-F238E27FC236}">
                  <a16:creationId xmlns:a16="http://schemas.microsoft.com/office/drawing/2014/main" id="{4FEE4B18-4E3B-4CB3-9CD6-5BC955830F4F}"/>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07">
              <a:extLst>
                <a:ext uri="{FF2B5EF4-FFF2-40B4-BE49-F238E27FC236}">
                  <a16:creationId xmlns:a16="http://schemas.microsoft.com/office/drawing/2014/main" id="{5E909B71-E48A-41DB-9932-E7C4CAF97556}"/>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08">
              <a:extLst>
                <a:ext uri="{FF2B5EF4-FFF2-40B4-BE49-F238E27FC236}">
                  <a16:creationId xmlns:a16="http://schemas.microsoft.com/office/drawing/2014/main" id="{A10DFF08-44FB-4195-8185-193258A2AEE2}"/>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09">
              <a:extLst>
                <a:ext uri="{FF2B5EF4-FFF2-40B4-BE49-F238E27FC236}">
                  <a16:creationId xmlns:a16="http://schemas.microsoft.com/office/drawing/2014/main" id="{CD1CD7CF-AC5F-4F24-AEFE-61A2B9E94F96}"/>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0" name="Text Placeholder 6">
            <a:extLst>
              <a:ext uri="{FF2B5EF4-FFF2-40B4-BE49-F238E27FC236}">
                <a16:creationId xmlns:a16="http://schemas.microsoft.com/office/drawing/2014/main" id="{3F3800C7-A104-E24D-8637-56FC7ABDDC0B}"/>
              </a:ext>
            </a:extLst>
          </p:cNvPr>
          <p:cNvSpPr txBox="1">
            <a:spLocks/>
          </p:cNvSpPr>
          <p:nvPr/>
        </p:nvSpPr>
        <p:spPr>
          <a:xfrm>
            <a:off x="1353671" y="1788079"/>
            <a:ext cx="4572000" cy="814098"/>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Build business apps faster, easier</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Empower everyone to create impactful business </a:t>
            </a:r>
            <a:b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b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solutions in hours - not months – with familiar tools. </a:t>
            </a:r>
          </a:p>
        </p:txBody>
      </p:sp>
      <p:grpSp>
        <p:nvGrpSpPr>
          <p:cNvPr id="55" name="Group 54" descr="growth, gain icon">
            <a:extLst>
              <a:ext uri="{FF2B5EF4-FFF2-40B4-BE49-F238E27FC236}">
                <a16:creationId xmlns:a16="http://schemas.microsoft.com/office/drawing/2014/main" id="{A76962E1-7EB4-4401-AB90-F9A7C0628372}"/>
              </a:ext>
            </a:extLst>
          </p:cNvPr>
          <p:cNvGrpSpPr/>
          <p:nvPr/>
        </p:nvGrpSpPr>
        <p:grpSpPr>
          <a:xfrm>
            <a:off x="582336" y="3015064"/>
            <a:ext cx="464946" cy="464949"/>
            <a:chOff x="852215" y="4202879"/>
            <a:chExt cx="505172" cy="505175"/>
          </a:xfrm>
          <a:solidFill>
            <a:schemeClr val="accent5"/>
          </a:solidFill>
        </p:grpSpPr>
        <p:sp>
          <p:nvSpPr>
            <p:cNvPr id="56" name="Freeform 1074">
              <a:extLst>
                <a:ext uri="{FF2B5EF4-FFF2-40B4-BE49-F238E27FC236}">
                  <a16:creationId xmlns:a16="http://schemas.microsoft.com/office/drawing/2014/main" id="{9B5D23DF-C947-4EBC-91EA-897CBE87DA8C}"/>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7" name="Freeform 1075">
              <a:extLst>
                <a:ext uri="{FF2B5EF4-FFF2-40B4-BE49-F238E27FC236}">
                  <a16:creationId xmlns:a16="http://schemas.microsoft.com/office/drawing/2014/main" id="{9C12448D-4858-4B6B-BB7F-B60B27D33054}"/>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8" name="Freeform 1076">
              <a:extLst>
                <a:ext uri="{FF2B5EF4-FFF2-40B4-BE49-F238E27FC236}">
                  <a16:creationId xmlns:a16="http://schemas.microsoft.com/office/drawing/2014/main" id="{5DCB8A12-238B-4E0F-9F80-71370787936D}"/>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9" name="Freeform 1077">
              <a:extLst>
                <a:ext uri="{FF2B5EF4-FFF2-40B4-BE49-F238E27FC236}">
                  <a16:creationId xmlns:a16="http://schemas.microsoft.com/office/drawing/2014/main" id="{59D6CD08-47EC-4FBD-A8A1-D294512728C2}"/>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0" name="Freeform 1078">
              <a:extLst>
                <a:ext uri="{FF2B5EF4-FFF2-40B4-BE49-F238E27FC236}">
                  <a16:creationId xmlns:a16="http://schemas.microsoft.com/office/drawing/2014/main" id="{46422B55-5400-4F95-A821-32431791F582}"/>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1" name="Freeform 1079">
              <a:extLst>
                <a:ext uri="{FF2B5EF4-FFF2-40B4-BE49-F238E27FC236}">
                  <a16:creationId xmlns:a16="http://schemas.microsoft.com/office/drawing/2014/main" id="{F5BFCF61-098E-4B7F-9CCC-42C0CD728F44}"/>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2" name="Freeform 1080">
              <a:extLst>
                <a:ext uri="{FF2B5EF4-FFF2-40B4-BE49-F238E27FC236}">
                  <a16:creationId xmlns:a16="http://schemas.microsoft.com/office/drawing/2014/main" id="{2D97DBFE-5A50-4439-B5CB-39294731E75C}"/>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3" name="Freeform 1081">
              <a:extLst>
                <a:ext uri="{FF2B5EF4-FFF2-40B4-BE49-F238E27FC236}">
                  <a16:creationId xmlns:a16="http://schemas.microsoft.com/office/drawing/2014/main" id="{7D71BBB6-CBD6-4451-8D89-62B999B2321C}"/>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4" name="Freeform 1082">
              <a:extLst>
                <a:ext uri="{FF2B5EF4-FFF2-40B4-BE49-F238E27FC236}">
                  <a16:creationId xmlns:a16="http://schemas.microsoft.com/office/drawing/2014/main" id="{43AA1FC9-13B3-488F-8276-9F6145C67A36}"/>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 name="Text Placeholder 6">
            <a:extLst>
              <a:ext uri="{FF2B5EF4-FFF2-40B4-BE49-F238E27FC236}">
                <a16:creationId xmlns:a16="http://schemas.microsoft.com/office/drawing/2014/main" id="{E6572E05-C339-5040-8AEC-F2376AB69430}"/>
              </a:ext>
            </a:extLst>
          </p:cNvPr>
          <p:cNvSpPr txBox="1">
            <a:spLocks/>
          </p:cNvSpPr>
          <p:nvPr/>
        </p:nvSpPr>
        <p:spPr>
          <a:xfrm>
            <a:off x="1353671" y="2840489"/>
            <a:ext cx="4572000" cy="814098"/>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Take your apps to the next level</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Enable citizen developers to work directly with pro developers for even more advanced solutions. </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p:txBody>
      </p:sp>
      <p:grpSp>
        <p:nvGrpSpPr>
          <p:cNvPr id="78" name="Group 77" descr="shield, security icon">
            <a:extLst>
              <a:ext uri="{FF2B5EF4-FFF2-40B4-BE49-F238E27FC236}">
                <a16:creationId xmlns:a16="http://schemas.microsoft.com/office/drawing/2014/main" id="{79C6BC5E-75B3-4C2E-ADB2-87913B1DB4EC}"/>
              </a:ext>
            </a:extLst>
          </p:cNvPr>
          <p:cNvGrpSpPr/>
          <p:nvPr/>
        </p:nvGrpSpPr>
        <p:grpSpPr>
          <a:xfrm>
            <a:off x="547081" y="4004279"/>
            <a:ext cx="535456" cy="570076"/>
            <a:chOff x="11041731" y="611461"/>
            <a:chExt cx="441960" cy="470535"/>
          </a:xfrm>
        </p:grpSpPr>
        <p:sp>
          <p:nvSpPr>
            <p:cNvPr id="79" name="Freeform 67">
              <a:extLst>
                <a:ext uri="{FF2B5EF4-FFF2-40B4-BE49-F238E27FC236}">
                  <a16:creationId xmlns:a16="http://schemas.microsoft.com/office/drawing/2014/main" id="{E3FE04B2-845B-4D72-80AE-2F4C32947BAD}"/>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53611801-61F2-4F01-B5B0-A450F37AAA5F}"/>
                </a:ext>
              </a:extLst>
            </p:cNvPr>
            <p:cNvGrpSpPr/>
            <p:nvPr/>
          </p:nvGrpSpPr>
          <p:grpSpPr>
            <a:xfrm>
              <a:off x="11095854" y="679871"/>
              <a:ext cx="333714" cy="333714"/>
              <a:chOff x="11806839" y="1342316"/>
              <a:chExt cx="644094" cy="644094"/>
            </a:xfrm>
          </p:grpSpPr>
          <p:sp>
            <p:nvSpPr>
              <p:cNvPr id="81" name="Freeform 1086">
                <a:extLst>
                  <a:ext uri="{FF2B5EF4-FFF2-40B4-BE49-F238E27FC236}">
                    <a16:creationId xmlns:a16="http://schemas.microsoft.com/office/drawing/2014/main" id="{1B18D4A6-48BF-464C-8164-F1A6D33383D6}"/>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2" name="Freeform 1083">
                <a:extLst>
                  <a:ext uri="{FF2B5EF4-FFF2-40B4-BE49-F238E27FC236}">
                    <a16:creationId xmlns:a16="http://schemas.microsoft.com/office/drawing/2014/main" id="{476C5C81-AD6E-4607-BA60-D814224B2598}"/>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3" name="Freeform 1084">
                <a:extLst>
                  <a:ext uri="{FF2B5EF4-FFF2-40B4-BE49-F238E27FC236}">
                    <a16:creationId xmlns:a16="http://schemas.microsoft.com/office/drawing/2014/main" id="{7D854105-F1DB-4961-8821-02397F59DAD8}"/>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4" name="Freeform 1085">
                <a:extLst>
                  <a:ext uri="{FF2B5EF4-FFF2-40B4-BE49-F238E27FC236}">
                    <a16:creationId xmlns:a16="http://schemas.microsoft.com/office/drawing/2014/main" id="{936C43D8-4F5F-4C64-A47B-A19116E2A4AD}"/>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2" name="Text Placeholder 6">
            <a:extLst>
              <a:ext uri="{FF2B5EF4-FFF2-40B4-BE49-F238E27FC236}">
                <a16:creationId xmlns:a16="http://schemas.microsoft.com/office/drawing/2014/main" id="{CDE60822-BF8A-7549-AF65-0F2FA3865C35}"/>
              </a:ext>
            </a:extLst>
          </p:cNvPr>
          <p:cNvSpPr txBox="1">
            <a:spLocks/>
          </p:cNvSpPr>
          <p:nvPr/>
        </p:nvSpPr>
        <p:spPr>
          <a:xfrm>
            <a:off x="1353671" y="3892899"/>
            <a:ext cx="4572000" cy="792837"/>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Scale with confidence</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Build solutions at scale while maintaining governance, security and quality standards. </a:t>
            </a:r>
          </a:p>
        </p:txBody>
      </p:sp>
      <p:grpSp>
        <p:nvGrpSpPr>
          <p:cNvPr id="65" name="Group 64" descr="data, AI icon">
            <a:extLst>
              <a:ext uri="{FF2B5EF4-FFF2-40B4-BE49-F238E27FC236}">
                <a16:creationId xmlns:a16="http://schemas.microsoft.com/office/drawing/2014/main" id="{463C848E-46A7-485E-9007-C5A90BBC516E}"/>
              </a:ext>
            </a:extLst>
          </p:cNvPr>
          <p:cNvGrpSpPr/>
          <p:nvPr/>
        </p:nvGrpSpPr>
        <p:grpSpPr>
          <a:xfrm>
            <a:off x="553368" y="5169942"/>
            <a:ext cx="522882" cy="527320"/>
            <a:chOff x="10351024" y="3989686"/>
            <a:chExt cx="379641" cy="382863"/>
          </a:xfrm>
          <a:solidFill>
            <a:srgbClr val="D59DFF"/>
          </a:solidFill>
        </p:grpSpPr>
        <p:sp>
          <p:nvSpPr>
            <p:cNvPr id="66" name="Rectangle 65">
              <a:extLst>
                <a:ext uri="{FF2B5EF4-FFF2-40B4-BE49-F238E27FC236}">
                  <a16:creationId xmlns:a16="http://schemas.microsoft.com/office/drawing/2014/main" id="{9A531D16-BB98-4E62-95C9-D57E7EE12191}"/>
                </a:ext>
              </a:extLst>
            </p:cNvPr>
            <p:cNvSpPr/>
            <p:nvPr/>
          </p:nvSpPr>
          <p:spPr bwMode="auto">
            <a:xfrm rot="19125560" flipH="1">
              <a:off x="10481265" y="4049972"/>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CCCD74-8860-4ED4-8127-CC2D0295559B}"/>
                </a:ext>
              </a:extLst>
            </p:cNvPr>
            <p:cNvSpPr/>
            <p:nvPr/>
          </p:nvSpPr>
          <p:spPr bwMode="auto">
            <a:xfrm rot="2161206" flipH="1">
              <a:off x="10595091" y="4024737"/>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739BC530-0265-421C-BF4E-9DC99216E1FC}"/>
                </a:ext>
              </a:extLst>
            </p:cNvPr>
            <p:cNvSpPr/>
            <p:nvPr/>
          </p:nvSpPr>
          <p:spPr bwMode="auto">
            <a:xfrm rot="3931757" flipH="1">
              <a:off x="10456452" y="4159000"/>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DCB772E9-DB98-43BA-B08B-31A96A0AAF64}"/>
                </a:ext>
              </a:extLst>
            </p:cNvPr>
            <p:cNvSpPr/>
            <p:nvPr/>
          </p:nvSpPr>
          <p:spPr bwMode="auto">
            <a:xfrm rot="16538738" flipH="1">
              <a:off x="10611276" y="4124704"/>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FB9B555-B8BB-4237-8CA0-CDC20EBAE107}"/>
                </a:ext>
              </a:extLst>
            </p:cNvPr>
            <p:cNvSpPr/>
            <p:nvPr/>
          </p:nvSpPr>
          <p:spPr bwMode="auto">
            <a:xfrm rot="20658908" flipH="1">
              <a:off x="10562418" y="4195199"/>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DF89D488-3A55-4FFD-860B-67EF5C939F59}"/>
                </a:ext>
              </a:extLst>
            </p:cNvPr>
            <p:cNvGrpSpPr/>
            <p:nvPr/>
          </p:nvGrpSpPr>
          <p:grpSpPr>
            <a:xfrm>
              <a:off x="10351024" y="3989686"/>
              <a:ext cx="379641" cy="382863"/>
              <a:chOff x="10351024" y="3989686"/>
              <a:chExt cx="379641" cy="382863"/>
            </a:xfrm>
            <a:grpFill/>
          </p:grpSpPr>
          <p:sp>
            <p:nvSpPr>
              <p:cNvPr id="72" name="Oval 71">
                <a:extLst>
                  <a:ext uri="{FF2B5EF4-FFF2-40B4-BE49-F238E27FC236}">
                    <a16:creationId xmlns:a16="http://schemas.microsoft.com/office/drawing/2014/main" id="{49D83125-4C3A-464C-9647-14BDBF76E33D}"/>
                  </a:ext>
                </a:extLst>
              </p:cNvPr>
              <p:cNvSpPr/>
              <p:nvPr/>
            </p:nvSpPr>
            <p:spPr bwMode="auto">
              <a:xfrm>
                <a:off x="10471034" y="4114134"/>
                <a:ext cx="139621" cy="139621"/>
              </a:xfrm>
              <a:prstGeom prst="ellipse">
                <a:avLst/>
              </a:prstGeom>
              <a:solidFill>
                <a:srgbClr val="D59DFF"/>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3D37FF12-9597-4CB1-805B-01709666B550}"/>
                  </a:ext>
                </a:extLst>
              </p:cNvPr>
              <p:cNvSpPr/>
              <p:nvPr/>
            </p:nvSpPr>
            <p:spPr bwMode="auto">
              <a:xfrm>
                <a:off x="10598471" y="398968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EE7757-B156-4679-B3DB-02C23335F183}"/>
                  </a:ext>
                </a:extLst>
              </p:cNvPr>
              <p:cNvSpPr/>
              <p:nvPr/>
            </p:nvSpPr>
            <p:spPr bwMode="auto">
              <a:xfrm>
                <a:off x="10399552" y="4016582"/>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C5A3505E-75F3-43E3-97CC-0270ABBCFCDE}"/>
                  </a:ext>
                </a:extLst>
              </p:cNvPr>
              <p:cNvSpPr/>
              <p:nvPr/>
            </p:nvSpPr>
            <p:spPr bwMode="auto">
              <a:xfrm>
                <a:off x="10351024" y="421113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2E9853AC-7B6C-4842-AFCB-2D7A90A115A9}"/>
                  </a:ext>
                </a:extLst>
              </p:cNvPr>
              <p:cNvSpPr/>
              <p:nvPr/>
            </p:nvSpPr>
            <p:spPr bwMode="auto">
              <a:xfrm>
                <a:off x="10645422" y="416116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E068807B-2E73-44EC-B57F-4002DEEAC6F0}"/>
                  </a:ext>
                </a:extLst>
              </p:cNvPr>
              <p:cNvSpPr/>
              <p:nvPr/>
            </p:nvSpPr>
            <p:spPr bwMode="auto">
              <a:xfrm>
                <a:off x="10548422" y="428730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 Placeholder 6">
            <a:extLst>
              <a:ext uri="{FF2B5EF4-FFF2-40B4-BE49-F238E27FC236}">
                <a16:creationId xmlns:a16="http://schemas.microsoft.com/office/drawing/2014/main" id="{15CADF89-E816-DE4C-AD8B-0665FA21B169}"/>
              </a:ext>
            </a:extLst>
          </p:cNvPr>
          <p:cNvSpPr txBox="1">
            <a:spLocks/>
          </p:cNvSpPr>
          <p:nvPr/>
        </p:nvSpPr>
        <p:spPr>
          <a:xfrm>
            <a:off x="1353671" y="4924047"/>
            <a:ext cx="4572000" cy="1019111"/>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One platform, unlimited innovation</a:t>
            </a:r>
          </a:p>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Shift your low-code apps into high gear continuously with advanced AI, analytics, bots, interactive maps, external portals, mixed reality, IoT and more</a:t>
            </a: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Historic"/>
                <a:cs typeface="Segoe UI Light" panose="020B0502040204020203" pitchFamily="34" charset="0"/>
              </a:rPr>
              <a:t>.</a:t>
            </a:r>
            <a:endPar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278750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Build business apps faster, easier </a:t>
            </a:r>
            <a:br>
              <a:rPr lang="en-US"/>
            </a:br>
            <a:r>
              <a:rPr lang="en-US" sz="2000"/>
              <a:t>Empower everyone to build apps in hours—not months—with familiar Microsoft tools </a:t>
            </a:r>
          </a:p>
        </p:txBody>
      </p:sp>
      <p:cxnSp>
        <p:nvCxnSpPr>
          <p:cNvPr id="123" name="Straight Connector 122">
            <a:extLst>
              <a:ext uri="{FF2B5EF4-FFF2-40B4-BE49-F238E27FC236}">
                <a16:creationId xmlns:a16="http://schemas.microsoft.com/office/drawing/2014/main" id="{10B87E0A-63EB-4E76-8DB1-1EC8EAE43726}"/>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14" name="Rectangle 113">
            <a:extLst>
              <a:ext uri="{FF2B5EF4-FFF2-40B4-BE49-F238E27FC236}">
                <a16:creationId xmlns:a16="http://schemas.microsoft.com/office/drawing/2014/main" id="{6DC900B2-02C5-46CA-B97C-4D270947ACBD}"/>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Build business apps faster, easier</a:t>
            </a:r>
          </a:p>
        </p:txBody>
      </p:sp>
      <p:grpSp>
        <p:nvGrpSpPr>
          <p:cNvPr id="137" name="Group 136">
            <a:extLst>
              <a:ext uri="{FF2B5EF4-FFF2-40B4-BE49-F238E27FC236}">
                <a16:creationId xmlns:a16="http://schemas.microsoft.com/office/drawing/2014/main" id="{321DE1BB-DB8D-4D81-BAF8-94A17AB4A781}"/>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138" name="Freeform 105">
              <a:extLst>
                <a:ext uri="{FF2B5EF4-FFF2-40B4-BE49-F238E27FC236}">
                  <a16:creationId xmlns:a16="http://schemas.microsoft.com/office/drawing/2014/main" id="{2F7C536F-AB86-4321-88ED-D0C2491D0750}"/>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9" name="Freeform 106">
              <a:extLst>
                <a:ext uri="{FF2B5EF4-FFF2-40B4-BE49-F238E27FC236}">
                  <a16:creationId xmlns:a16="http://schemas.microsoft.com/office/drawing/2014/main" id="{51C1ECBD-02FC-4FD0-BEC2-D23DF5AB0F2F}"/>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0" name="Freeform 107">
              <a:extLst>
                <a:ext uri="{FF2B5EF4-FFF2-40B4-BE49-F238E27FC236}">
                  <a16:creationId xmlns:a16="http://schemas.microsoft.com/office/drawing/2014/main" id="{FF40A98D-4C13-40F5-976F-70745408FF9D}"/>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1" name="Freeform 108">
              <a:extLst>
                <a:ext uri="{FF2B5EF4-FFF2-40B4-BE49-F238E27FC236}">
                  <a16:creationId xmlns:a16="http://schemas.microsoft.com/office/drawing/2014/main" id="{9999B219-DF19-42E2-AAA9-DFAE7410B8D0}"/>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2" name="Freeform 109">
              <a:extLst>
                <a:ext uri="{FF2B5EF4-FFF2-40B4-BE49-F238E27FC236}">
                  <a16:creationId xmlns:a16="http://schemas.microsoft.com/office/drawing/2014/main" id="{BA747899-1605-4AF0-9A3C-7E4D6813D0D1}"/>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FA0FF67F-E556-45F0-92CD-59A75DB59220}"/>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Take your apps to the next level</a:t>
            </a:r>
          </a:p>
        </p:txBody>
      </p:sp>
      <p:grpSp>
        <p:nvGrpSpPr>
          <p:cNvPr id="145" name="Group 144">
            <a:extLst>
              <a:ext uri="{FF2B5EF4-FFF2-40B4-BE49-F238E27FC236}">
                <a16:creationId xmlns:a16="http://schemas.microsoft.com/office/drawing/2014/main" id="{6FB815F0-586B-4582-9E18-67D52FD2ADA8}"/>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chemeClr val="bg1">
              <a:lumMod val="85000"/>
            </a:schemeClr>
          </a:solidFill>
        </p:grpSpPr>
        <p:sp>
          <p:nvSpPr>
            <p:cNvPr id="146" name="Freeform 1074">
              <a:extLst>
                <a:ext uri="{FF2B5EF4-FFF2-40B4-BE49-F238E27FC236}">
                  <a16:creationId xmlns:a16="http://schemas.microsoft.com/office/drawing/2014/main" id="{222612B9-5D58-4197-BD95-31198C958644}"/>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7" name="Freeform 1075">
              <a:extLst>
                <a:ext uri="{FF2B5EF4-FFF2-40B4-BE49-F238E27FC236}">
                  <a16:creationId xmlns:a16="http://schemas.microsoft.com/office/drawing/2014/main" id="{9F52040B-FC1F-47CA-BF81-01B94017977D}"/>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8" name="Freeform 1076">
              <a:extLst>
                <a:ext uri="{FF2B5EF4-FFF2-40B4-BE49-F238E27FC236}">
                  <a16:creationId xmlns:a16="http://schemas.microsoft.com/office/drawing/2014/main" id="{CEE1FCCE-474D-4149-B0F0-A0881B869D00}"/>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9" name="Freeform 1077">
              <a:extLst>
                <a:ext uri="{FF2B5EF4-FFF2-40B4-BE49-F238E27FC236}">
                  <a16:creationId xmlns:a16="http://schemas.microsoft.com/office/drawing/2014/main" id="{8F91410D-7139-4139-B0C2-7AF4B40DFA5B}"/>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0" name="Freeform 1078">
              <a:extLst>
                <a:ext uri="{FF2B5EF4-FFF2-40B4-BE49-F238E27FC236}">
                  <a16:creationId xmlns:a16="http://schemas.microsoft.com/office/drawing/2014/main" id="{4D041E25-E995-406B-9BD0-0C8A35FC3D70}"/>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1" name="Freeform 1079">
              <a:extLst>
                <a:ext uri="{FF2B5EF4-FFF2-40B4-BE49-F238E27FC236}">
                  <a16:creationId xmlns:a16="http://schemas.microsoft.com/office/drawing/2014/main" id="{2FBD9604-262A-4296-8735-155A1C7B0B66}"/>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2" name="Freeform 1080">
              <a:extLst>
                <a:ext uri="{FF2B5EF4-FFF2-40B4-BE49-F238E27FC236}">
                  <a16:creationId xmlns:a16="http://schemas.microsoft.com/office/drawing/2014/main" id="{9F661AB7-3DD7-4EC1-B9D3-A347C5429689}"/>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3" name="Freeform 1081">
              <a:extLst>
                <a:ext uri="{FF2B5EF4-FFF2-40B4-BE49-F238E27FC236}">
                  <a16:creationId xmlns:a16="http://schemas.microsoft.com/office/drawing/2014/main" id="{C584B1E6-9427-4A49-A2FB-436D0D1ADF0A}"/>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4" name="Freeform 1082">
              <a:extLst>
                <a:ext uri="{FF2B5EF4-FFF2-40B4-BE49-F238E27FC236}">
                  <a16:creationId xmlns:a16="http://schemas.microsoft.com/office/drawing/2014/main" id="{42F88523-EE67-4CC7-AB68-FC1F50D85311}"/>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04213902-4990-4672-911D-1F2AA68D31FF}"/>
              </a:ext>
              <a:ext uri="{C183D7F6-B498-43B3-948B-1728B52AA6E4}">
                <adec:decorative xmlns:adec="http://schemas.microsoft.com/office/drawing/2017/decorative" val="1"/>
              </a:ext>
            </a:extLst>
          </p:cNvPr>
          <p:cNvSpPr/>
          <p:nvPr/>
        </p:nvSpPr>
        <p:spPr bwMode="auto">
          <a:xfrm>
            <a:off x="6348982" y="6205436"/>
            <a:ext cx="2513663"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Scale with confidence</a:t>
            </a:r>
          </a:p>
        </p:txBody>
      </p:sp>
      <p:grpSp>
        <p:nvGrpSpPr>
          <p:cNvPr id="155" name="Group 154">
            <a:extLst>
              <a:ext uri="{FF2B5EF4-FFF2-40B4-BE49-F238E27FC236}">
                <a16:creationId xmlns:a16="http://schemas.microsoft.com/office/drawing/2014/main" id="{C27026F7-6443-4EF3-8CB2-F1A318439067}"/>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57" name="Freeform 67">
              <a:extLst>
                <a:ext uri="{FF2B5EF4-FFF2-40B4-BE49-F238E27FC236}">
                  <a16:creationId xmlns:a16="http://schemas.microsoft.com/office/drawing/2014/main" id="{B99C70EC-7815-492D-9A56-C45923D135AA}"/>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37856D75-7384-480C-86EE-F8E1CF94C9FB}"/>
                </a:ext>
              </a:extLst>
            </p:cNvPr>
            <p:cNvGrpSpPr/>
            <p:nvPr/>
          </p:nvGrpSpPr>
          <p:grpSpPr>
            <a:xfrm>
              <a:off x="11095854" y="679871"/>
              <a:ext cx="333714" cy="333714"/>
              <a:chOff x="11806839" y="1342316"/>
              <a:chExt cx="644094" cy="644094"/>
            </a:xfrm>
          </p:grpSpPr>
          <p:sp>
            <p:nvSpPr>
              <p:cNvPr id="159" name="Freeform 1086">
                <a:extLst>
                  <a:ext uri="{FF2B5EF4-FFF2-40B4-BE49-F238E27FC236}">
                    <a16:creationId xmlns:a16="http://schemas.microsoft.com/office/drawing/2014/main" id="{FF95C2FE-5C43-4444-B960-1D39671C410E}"/>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0" name="Freeform 1083">
                <a:extLst>
                  <a:ext uri="{FF2B5EF4-FFF2-40B4-BE49-F238E27FC236}">
                    <a16:creationId xmlns:a16="http://schemas.microsoft.com/office/drawing/2014/main" id="{F4EFD357-A19C-4420-B7D8-7D363A7673B0}"/>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1" name="Freeform 1084">
                <a:extLst>
                  <a:ext uri="{FF2B5EF4-FFF2-40B4-BE49-F238E27FC236}">
                    <a16:creationId xmlns:a16="http://schemas.microsoft.com/office/drawing/2014/main" id="{2B9DD4C6-D010-44C1-ADF3-ACF572AE8E3A}"/>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2" name="Freeform 1085">
                <a:extLst>
                  <a:ext uri="{FF2B5EF4-FFF2-40B4-BE49-F238E27FC236}">
                    <a16:creationId xmlns:a16="http://schemas.microsoft.com/office/drawing/2014/main" id="{C67551BA-645C-4B32-9F64-6A741EF7A700}"/>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18" name="Rectangle 117">
            <a:extLst>
              <a:ext uri="{FF2B5EF4-FFF2-40B4-BE49-F238E27FC236}">
                <a16:creationId xmlns:a16="http://schemas.microsoft.com/office/drawing/2014/main" id="{7D652788-9810-43FE-9AA8-F2B52673C440}"/>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65" name="Group 164">
            <a:extLst>
              <a:ext uri="{FF2B5EF4-FFF2-40B4-BE49-F238E27FC236}">
                <a16:creationId xmlns:a16="http://schemas.microsoft.com/office/drawing/2014/main" id="{740237CE-E7BC-46B3-8809-F1E2DBA05535}"/>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66" name="Rectangle 165">
              <a:extLst>
                <a:ext uri="{FF2B5EF4-FFF2-40B4-BE49-F238E27FC236}">
                  <a16:creationId xmlns:a16="http://schemas.microsoft.com/office/drawing/2014/main" id="{BADECDC3-338C-4582-84BC-78EF497140EB}"/>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19E7E2D8-56B2-4CE6-9FB0-10DED2AC9263}"/>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D39B4717-FB96-4CDA-AB4A-3D9925F9C840}"/>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A5DBD9FE-8620-44EF-BE6B-10B853D60329}"/>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A64462C6-50AB-47F8-BAF9-40E1DB250B0B}"/>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3F1B1743-89D2-4224-9ECB-E4D268F6F2C8}"/>
                </a:ext>
              </a:extLst>
            </p:cNvPr>
            <p:cNvGrpSpPr/>
            <p:nvPr/>
          </p:nvGrpSpPr>
          <p:grpSpPr>
            <a:xfrm>
              <a:off x="10351024" y="3989686"/>
              <a:ext cx="379641" cy="382863"/>
              <a:chOff x="10351024" y="3989686"/>
              <a:chExt cx="379641" cy="382863"/>
            </a:xfrm>
            <a:grpFill/>
          </p:grpSpPr>
          <p:sp>
            <p:nvSpPr>
              <p:cNvPr id="172" name="Oval 171">
                <a:extLst>
                  <a:ext uri="{FF2B5EF4-FFF2-40B4-BE49-F238E27FC236}">
                    <a16:creationId xmlns:a16="http://schemas.microsoft.com/office/drawing/2014/main" id="{0A0D7B77-A837-4E94-B054-D1D1C92BAC31}"/>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8E195CFF-F3F0-4644-97BF-B1EB4A8FE2AD}"/>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7951468D-491B-4B40-8E61-D83DE9EF98AA}"/>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9914BF8-C501-4D77-B5D5-F0737A0983E6}"/>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92D73D21-8EDE-4A36-B34A-4C3395D869C9}"/>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5B2B77B5-3258-4921-95C5-2FFA332A0FF4}"/>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9" name="Group 18" descr="Get started quickly&#10;Build and launch apps right away using pre-built templates and drag-and-drop simplicity. Launch apps with one click &#10;and deploy across iOS, Android, &#10;Windows, and Web&#10;">
            <a:extLst>
              <a:ext uri="{FF2B5EF4-FFF2-40B4-BE49-F238E27FC236}">
                <a16:creationId xmlns:a16="http://schemas.microsoft.com/office/drawing/2014/main" id="{3D331D8D-057F-4740-8A3B-51D956EB00C2}"/>
              </a:ext>
            </a:extLst>
          </p:cNvPr>
          <p:cNvGrpSpPr/>
          <p:nvPr/>
        </p:nvGrpSpPr>
        <p:grpSpPr>
          <a:xfrm>
            <a:off x="941224" y="2094396"/>
            <a:ext cx="2926080" cy="2057123"/>
            <a:chOff x="941224" y="2094396"/>
            <a:chExt cx="2926080" cy="2057123"/>
          </a:xfrm>
        </p:grpSpPr>
        <p:sp>
          <p:nvSpPr>
            <p:cNvPr id="88" name="Oval 87">
              <a:extLst>
                <a:ext uri="{FF2B5EF4-FFF2-40B4-BE49-F238E27FC236}">
                  <a16:creationId xmlns:a16="http://schemas.microsoft.com/office/drawing/2014/main" id="{7A6F35CA-96D5-4E6C-87E6-15902957DE8C}"/>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1B21D37-86A2-41B8-B354-7E25CCB18307}"/>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Get started quickly</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Build and launch apps right away using pre-built templates and drag-and-drop simplicity. Launch apps with one click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and deploy across iOS, Android,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Windows, and Web</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07" name="Group 54">
              <a:extLst>
                <a:ext uri="{FF2B5EF4-FFF2-40B4-BE49-F238E27FC236}">
                  <a16:creationId xmlns:a16="http://schemas.microsoft.com/office/drawing/2014/main" id="{F204D9FE-CF91-4519-BD5F-6A9683B6FA03}"/>
                </a:ext>
              </a:extLst>
            </p:cNvPr>
            <p:cNvGrpSpPr>
              <a:grpSpLocks noChangeAspect="1"/>
            </p:cNvGrpSpPr>
            <p:nvPr/>
          </p:nvGrpSpPr>
          <p:grpSpPr bwMode="auto">
            <a:xfrm>
              <a:off x="1997864" y="2443440"/>
              <a:ext cx="812800" cy="812800"/>
              <a:chOff x="670" y="1448"/>
              <a:chExt cx="256" cy="256"/>
            </a:xfrm>
          </p:grpSpPr>
          <p:sp>
            <p:nvSpPr>
              <p:cNvPr id="208" name="AutoShape 53">
                <a:extLst>
                  <a:ext uri="{FF2B5EF4-FFF2-40B4-BE49-F238E27FC236}">
                    <a16:creationId xmlns:a16="http://schemas.microsoft.com/office/drawing/2014/main" id="{9FD832B3-178A-4BAA-AD7C-698B44F6F618}"/>
                  </a:ext>
                </a:extLst>
              </p:cNvPr>
              <p:cNvSpPr>
                <a:spLocks noChangeAspect="1" noChangeArrowheads="1" noTextEdit="1"/>
              </p:cNvSpPr>
              <p:nvPr/>
            </p:nvSpPr>
            <p:spPr bwMode="auto">
              <a:xfrm>
                <a:off x="670" y="144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55">
                <a:extLst>
                  <a:ext uri="{FF2B5EF4-FFF2-40B4-BE49-F238E27FC236}">
                    <a16:creationId xmlns:a16="http://schemas.microsoft.com/office/drawing/2014/main" id="{395F08A9-A364-4642-8CFC-342960B0428F}"/>
                  </a:ext>
                </a:extLst>
              </p:cNvPr>
              <p:cNvSpPr>
                <a:spLocks/>
              </p:cNvSpPr>
              <p:nvPr/>
            </p:nvSpPr>
            <p:spPr bwMode="auto">
              <a:xfrm>
                <a:off x="804" y="1520"/>
                <a:ext cx="95" cy="47"/>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56">
                <a:extLst>
                  <a:ext uri="{FF2B5EF4-FFF2-40B4-BE49-F238E27FC236}">
                    <a16:creationId xmlns:a16="http://schemas.microsoft.com/office/drawing/2014/main" id="{4A0007B4-C1F6-4C0D-9A21-1B83B49076B2}"/>
                  </a:ext>
                </a:extLst>
              </p:cNvPr>
              <p:cNvSpPr>
                <a:spLocks/>
              </p:cNvSpPr>
              <p:nvPr/>
            </p:nvSpPr>
            <p:spPr bwMode="auto">
              <a:xfrm>
                <a:off x="804" y="1581"/>
                <a:ext cx="50" cy="97"/>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57">
                <a:extLst>
                  <a:ext uri="{FF2B5EF4-FFF2-40B4-BE49-F238E27FC236}">
                    <a16:creationId xmlns:a16="http://schemas.microsoft.com/office/drawing/2014/main" id="{FD363E0C-8EF5-4050-841E-CC806EC177ED}"/>
                  </a:ext>
                </a:extLst>
              </p:cNvPr>
              <p:cNvSpPr>
                <a:spLocks/>
              </p:cNvSpPr>
              <p:nvPr/>
            </p:nvSpPr>
            <p:spPr bwMode="auto">
              <a:xfrm>
                <a:off x="738" y="1581"/>
                <a:ext cx="49" cy="97"/>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2" name="Freeform 58">
                <a:extLst>
                  <a:ext uri="{FF2B5EF4-FFF2-40B4-BE49-F238E27FC236}">
                    <a16:creationId xmlns:a16="http://schemas.microsoft.com/office/drawing/2014/main" id="{ACB5543B-3A18-43FA-8D35-0963AEB2CB8E}"/>
                  </a:ext>
                </a:extLst>
              </p:cNvPr>
              <p:cNvSpPr>
                <a:spLocks/>
              </p:cNvSpPr>
              <p:nvPr/>
            </p:nvSpPr>
            <p:spPr bwMode="auto">
              <a:xfrm>
                <a:off x="693" y="1520"/>
                <a:ext cx="96" cy="47"/>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3" name="Freeform 59">
                <a:extLst>
                  <a:ext uri="{FF2B5EF4-FFF2-40B4-BE49-F238E27FC236}">
                    <a16:creationId xmlns:a16="http://schemas.microsoft.com/office/drawing/2014/main" id="{9D7DEE24-03C5-4033-8B17-EB09EDAE5669}"/>
                  </a:ext>
                </a:extLst>
              </p:cNvPr>
              <p:cNvSpPr>
                <a:spLocks/>
              </p:cNvSpPr>
              <p:nvPr/>
            </p:nvSpPr>
            <p:spPr bwMode="auto">
              <a:xfrm>
                <a:off x="805" y="1473"/>
                <a:ext cx="39" cy="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4" name="Freeform 60">
                <a:extLst>
                  <a:ext uri="{FF2B5EF4-FFF2-40B4-BE49-F238E27FC236}">
                    <a16:creationId xmlns:a16="http://schemas.microsoft.com/office/drawing/2014/main" id="{0AD13DDE-0D25-4F34-83CE-2F955BB97BC9}"/>
                  </a:ext>
                </a:extLst>
              </p:cNvPr>
              <p:cNvSpPr>
                <a:spLocks/>
              </p:cNvSpPr>
              <p:nvPr/>
            </p:nvSpPr>
            <p:spPr bwMode="auto">
              <a:xfrm>
                <a:off x="777" y="1557"/>
                <a:ext cx="39" cy="38"/>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5" name="Freeform 61">
                <a:extLst>
                  <a:ext uri="{FF2B5EF4-FFF2-40B4-BE49-F238E27FC236}">
                    <a16:creationId xmlns:a16="http://schemas.microsoft.com/office/drawing/2014/main" id="{D69A6F0D-343D-42BD-A830-5AE080DEF986}"/>
                  </a:ext>
                </a:extLst>
              </p:cNvPr>
              <p:cNvSpPr>
                <a:spLocks/>
              </p:cNvSpPr>
              <p:nvPr/>
            </p:nvSpPr>
            <p:spPr bwMode="auto">
              <a:xfrm>
                <a:off x="874" y="1573"/>
                <a:ext cx="37" cy="38"/>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 name="Group 19" descr="Build the right app for the job&#10;Optimize for specific tasks and roles. Or start from a common business scenario template. Build for any device and leverage controls like cameras and location&#10;">
            <a:extLst>
              <a:ext uri="{FF2B5EF4-FFF2-40B4-BE49-F238E27FC236}">
                <a16:creationId xmlns:a16="http://schemas.microsoft.com/office/drawing/2014/main" id="{ED625FDA-0D2E-4EA3-8A70-72D31E4C7062}"/>
              </a:ext>
            </a:extLst>
          </p:cNvPr>
          <p:cNvGrpSpPr/>
          <p:nvPr/>
        </p:nvGrpSpPr>
        <p:grpSpPr>
          <a:xfrm>
            <a:off x="4632960" y="2094396"/>
            <a:ext cx="2926080" cy="2057123"/>
            <a:chOff x="4632960" y="2094396"/>
            <a:chExt cx="2926080" cy="2057123"/>
          </a:xfrm>
        </p:grpSpPr>
        <p:sp>
          <p:nvSpPr>
            <p:cNvPr id="98" name="Oval 97">
              <a:extLst>
                <a:ext uri="{FF2B5EF4-FFF2-40B4-BE49-F238E27FC236}">
                  <a16:creationId xmlns:a16="http://schemas.microsoft.com/office/drawing/2014/main" id="{AA1D1DEE-74E8-4A43-9FFA-9CF7E915A935}"/>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1B573BD-F3B5-442B-A4A9-72C8F96BDBF8}"/>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Build the right app for the job</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Optimize for specific tasks and roles. Or start from a common business scenario template. Build for any device and leverage controls like cameras and location</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16" name="Group 135">
              <a:extLst>
                <a:ext uri="{FF2B5EF4-FFF2-40B4-BE49-F238E27FC236}">
                  <a16:creationId xmlns:a16="http://schemas.microsoft.com/office/drawing/2014/main" id="{91A94FCA-B68D-41D9-8B97-96759496CBCC}"/>
                </a:ext>
              </a:extLst>
            </p:cNvPr>
            <p:cNvGrpSpPr>
              <a:grpSpLocks noChangeAspect="1"/>
            </p:cNvGrpSpPr>
            <p:nvPr/>
          </p:nvGrpSpPr>
          <p:grpSpPr bwMode="auto">
            <a:xfrm>
              <a:off x="5749510" y="2503350"/>
              <a:ext cx="692981" cy="692981"/>
              <a:chOff x="3272" y="2728"/>
              <a:chExt cx="256" cy="256"/>
            </a:xfrm>
          </p:grpSpPr>
          <p:sp>
            <p:nvSpPr>
              <p:cNvPr id="217" name="AutoShape 134">
                <a:extLst>
                  <a:ext uri="{FF2B5EF4-FFF2-40B4-BE49-F238E27FC236}">
                    <a16:creationId xmlns:a16="http://schemas.microsoft.com/office/drawing/2014/main" id="{D5AD3577-22FA-46D9-92D6-F5CCE584C960}"/>
                  </a:ext>
                </a:extLst>
              </p:cNvPr>
              <p:cNvSpPr>
                <a:spLocks noChangeAspect="1" noChangeArrowheads="1" noTextEdit="1"/>
              </p:cNvSpPr>
              <p:nvPr/>
            </p:nvSpPr>
            <p:spPr bwMode="auto">
              <a:xfrm>
                <a:off x="3272"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8" name="Freeform 136">
                <a:extLst>
                  <a:ext uri="{FF2B5EF4-FFF2-40B4-BE49-F238E27FC236}">
                    <a16:creationId xmlns:a16="http://schemas.microsoft.com/office/drawing/2014/main" id="{78775EBB-086F-438D-9ED8-BD7211DF2C69}"/>
                  </a:ext>
                </a:extLst>
              </p:cNvPr>
              <p:cNvSpPr>
                <a:spLocks/>
              </p:cNvSpPr>
              <p:nvPr/>
            </p:nvSpPr>
            <p:spPr bwMode="auto">
              <a:xfrm>
                <a:off x="3415" y="2819"/>
                <a:ext cx="95" cy="47"/>
              </a:xfrm>
              <a:custGeom>
                <a:avLst/>
                <a:gdLst>
                  <a:gd name="T0" fmla="*/ 76 w 153"/>
                  <a:gd name="T1" fmla="*/ 0 h 76"/>
                  <a:gd name="T2" fmla="*/ 76 w 153"/>
                  <a:gd name="T3" fmla="*/ 0 h 76"/>
                  <a:gd name="T4" fmla="*/ 0 w 153"/>
                  <a:gd name="T5" fmla="*/ 38 h 76"/>
                  <a:gd name="T6" fmla="*/ 76 w 153"/>
                  <a:gd name="T7" fmla="*/ 76 h 76"/>
                  <a:gd name="T8" fmla="*/ 153 w 153"/>
                  <a:gd name="T9" fmla="*/ 38 h 76"/>
                  <a:gd name="T10" fmla="*/ 76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6" y="0"/>
                    </a:moveTo>
                    <a:lnTo>
                      <a:pt x="76" y="0"/>
                    </a:lnTo>
                    <a:lnTo>
                      <a:pt x="0" y="38"/>
                    </a:lnTo>
                    <a:lnTo>
                      <a:pt x="76" y="76"/>
                    </a:lnTo>
                    <a:lnTo>
                      <a:pt x="153" y="38"/>
                    </a:lnTo>
                    <a:lnTo>
                      <a:pt x="76"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9" name="Freeform 137">
                <a:extLst>
                  <a:ext uri="{FF2B5EF4-FFF2-40B4-BE49-F238E27FC236}">
                    <a16:creationId xmlns:a16="http://schemas.microsoft.com/office/drawing/2014/main" id="{223F0F01-6E57-4553-8E30-1458CD9A831B}"/>
                  </a:ext>
                </a:extLst>
              </p:cNvPr>
              <p:cNvSpPr>
                <a:spLocks/>
              </p:cNvSpPr>
              <p:nvPr/>
            </p:nvSpPr>
            <p:spPr bwMode="auto">
              <a:xfrm>
                <a:off x="3471" y="2856"/>
                <a:ext cx="49" cy="97"/>
              </a:xfrm>
              <a:custGeom>
                <a:avLst/>
                <a:gdLst>
                  <a:gd name="T0" fmla="*/ 0 w 79"/>
                  <a:gd name="T1" fmla="*/ 157 h 157"/>
                  <a:gd name="T2" fmla="*/ 0 w 79"/>
                  <a:gd name="T3" fmla="*/ 157 h 157"/>
                  <a:gd name="T4" fmla="*/ 79 w 79"/>
                  <a:gd name="T5" fmla="*/ 117 h 157"/>
                  <a:gd name="T6" fmla="*/ 79 w 79"/>
                  <a:gd name="T7" fmla="*/ 0 h 157"/>
                  <a:gd name="T8" fmla="*/ 0 w 79"/>
                  <a:gd name="T9" fmla="*/ 40 h 157"/>
                  <a:gd name="T10" fmla="*/ 0 w 79"/>
                  <a:gd name="T11" fmla="*/ 157 h 157"/>
                </a:gdLst>
                <a:ahLst/>
                <a:cxnLst>
                  <a:cxn ang="0">
                    <a:pos x="T0" y="T1"/>
                  </a:cxn>
                  <a:cxn ang="0">
                    <a:pos x="T2" y="T3"/>
                  </a:cxn>
                  <a:cxn ang="0">
                    <a:pos x="T4" y="T5"/>
                  </a:cxn>
                  <a:cxn ang="0">
                    <a:pos x="T6" y="T7"/>
                  </a:cxn>
                  <a:cxn ang="0">
                    <a:pos x="T8" y="T9"/>
                  </a:cxn>
                  <a:cxn ang="0">
                    <a:pos x="T10" y="T11"/>
                  </a:cxn>
                </a:cxnLst>
                <a:rect l="0" t="0" r="r" b="b"/>
                <a:pathLst>
                  <a:path w="79" h="157">
                    <a:moveTo>
                      <a:pt x="0" y="157"/>
                    </a:moveTo>
                    <a:lnTo>
                      <a:pt x="0" y="157"/>
                    </a:lnTo>
                    <a:lnTo>
                      <a:pt x="79" y="117"/>
                    </a:lnTo>
                    <a:lnTo>
                      <a:pt x="79" y="0"/>
                    </a:lnTo>
                    <a:lnTo>
                      <a:pt x="0" y="40"/>
                    </a:lnTo>
                    <a:lnTo>
                      <a:pt x="0" y="15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0" name="Freeform 138">
                <a:extLst>
                  <a:ext uri="{FF2B5EF4-FFF2-40B4-BE49-F238E27FC236}">
                    <a16:creationId xmlns:a16="http://schemas.microsoft.com/office/drawing/2014/main" id="{36EDF69B-CD94-4C2C-9533-510B9A2FA688}"/>
                  </a:ext>
                </a:extLst>
              </p:cNvPr>
              <p:cNvSpPr>
                <a:spLocks/>
              </p:cNvSpPr>
              <p:nvPr/>
            </p:nvSpPr>
            <p:spPr bwMode="auto">
              <a:xfrm>
                <a:off x="3355" y="2798"/>
                <a:ext cx="49" cy="98"/>
              </a:xfrm>
              <a:custGeom>
                <a:avLst/>
                <a:gdLst>
                  <a:gd name="T0" fmla="*/ 80 w 80"/>
                  <a:gd name="T1" fmla="*/ 0 h 157"/>
                  <a:gd name="T2" fmla="*/ 80 w 80"/>
                  <a:gd name="T3" fmla="*/ 0 h 157"/>
                  <a:gd name="T4" fmla="*/ 0 w 80"/>
                  <a:gd name="T5" fmla="*/ 40 h 157"/>
                  <a:gd name="T6" fmla="*/ 0 w 80"/>
                  <a:gd name="T7" fmla="*/ 157 h 157"/>
                  <a:gd name="T8" fmla="*/ 53 w 80"/>
                  <a:gd name="T9" fmla="*/ 130 h 157"/>
                  <a:gd name="T10" fmla="*/ 53 w 80"/>
                  <a:gd name="T11" fmla="*/ 64 h 157"/>
                  <a:gd name="T12" fmla="*/ 80 w 80"/>
                  <a:gd name="T13" fmla="*/ 50 h 157"/>
                  <a:gd name="T14" fmla="*/ 80 w 80"/>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7">
                    <a:moveTo>
                      <a:pt x="80" y="0"/>
                    </a:moveTo>
                    <a:lnTo>
                      <a:pt x="80" y="0"/>
                    </a:lnTo>
                    <a:lnTo>
                      <a:pt x="0" y="40"/>
                    </a:lnTo>
                    <a:lnTo>
                      <a:pt x="0" y="157"/>
                    </a:lnTo>
                    <a:lnTo>
                      <a:pt x="53" y="130"/>
                    </a:lnTo>
                    <a:lnTo>
                      <a:pt x="53" y="64"/>
                    </a:lnTo>
                    <a:lnTo>
                      <a:pt x="80" y="50"/>
                    </a:lnTo>
                    <a:lnTo>
                      <a:pt x="80"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1" name="Freeform 139">
                <a:extLst>
                  <a:ext uri="{FF2B5EF4-FFF2-40B4-BE49-F238E27FC236}">
                    <a16:creationId xmlns:a16="http://schemas.microsoft.com/office/drawing/2014/main" id="{0333BCB2-BF8D-4BC2-B59C-4C5837EB8FFF}"/>
                  </a:ext>
                </a:extLst>
              </p:cNvPr>
              <p:cNvSpPr>
                <a:spLocks/>
              </p:cNvSpPr>
              <p:nvPr/>
            </p:nvSpPr>
            <p:spPr bwMode="auto">
              <a:xfrm>
                <a:off x="3404" y="2856"/>
                <a:ext cx="50" cy="97"/>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2" name="Freeform 140">
                <a:extLst>
                  <a:ext uri="{FF2B5EF4-FFF2-40B4-BE49-F238E27FC236}">
                    <a16:creationId xmlns:a16="http://schemas.microsoft.com/office/drawing/2014/main" id="{1F42BEC9-4476-4FB3-85A2-E4F8F6BE927A}"/>
                  </a:ext>
                </a:extLst>
              </p:cNvPr>
              <p:cNvSpPr>
                <a:spLocks/>
              </p:cNvSpPr>
              <p:nvPr/>
            </p:nvSpPr>
            <p:spPr bwMode="auto">
              <a:xfrm>
                <a:off x="3288" y="2798"/>
                <a:ext cx="50" cy="98"/>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3" name="Freeform 141">
                <a:extLst>
                  <a:ext uri="{FF2B5EF4-FFF2-40B4-BE49-F238E27FC236}">
                    <a16:creationId xmlns:a16="http://schemas.microsoft.com/office/drawing/2014/main" id="{6947D33A-E99C-4556-A01B-E599329AF650}"/>
                  </a:ext>
                </a:extLst>
              </p:cNvPr>
              <p:cNvSpPr>
                <a:spLocks/>
              </p:cNvSpPr>
              <p:nvPr/>
            </p:nvSpPr>
            <p:spPr bwMode="auto">
              <a:xfrm>
                <a:off x="3299" y="2761"/>
                <a:ext cx="95" cy="48"/>
              </a:xfrm>
              <a:custGeom>
                <a:avLst/>
                <a:gdLst>
                  <a:gd name="T0" fmla="*/ 77 w 153"/>
                  <a:gd name="T1" fmla="*/ 0 h 77"/>
                  <a:gd name="T2" fmla="*/ 77 w 153"/>
                  <a:gd name="T3" fmla="*/ 0 h 77"/>
                  <a:gd name="T4" fmla="*/ 0 w 153"/>
                  <a:gd name="T5" fmla="*/ 38 h 77"/>
                  <a:gd name="T6" fmla="*/ 77 w 153"/>
                  <a:gd name="T7" fmla="*/ 77 h 77"/>
                  <a:gd name="T8" fmla="*/ 153 w 153"/>
                  <a:gd name="T9" fmla="*/ 38 h 77"/>
                  <a:gd name="T10" fmla="*/ 77 w 153"/>
                  <a:gd name="T11" fmla="*/ 0 h 77"/>
                </a:gdLst>
                <a:ahLst/>
                <a:cxnLst>
                  <a:cxn ang="0">
                    <a:pos x="T0" y="T1"/>
                  </a:cxn>
                  <a:cxn ang="0">
                    <a:pos x="T2" y="T3"/>
                  </a:cxn>
                  <a:cxn ang="0">
                    <a:pos x="T4" y="T5"/>
                  </a:cxn>
                  <a:cxn ang="0">
                    <a:pos x="T6" y="T7"/>
                  </a:cxn>
                  <a:cxn ang="0">
                    <a:pos x="T8" y="T9"/>
                  </a:cxn>
                  <a:cxn ang="0">
                    <a:pos x="T10" y="T11"/>
                  </a:cxn>
                </a:cxnLst>
                <a:rect l="0" t="0" r="r" b="b"/>
                <a:pathLst>
                  <a:path w="153" h="77">
                    <a:moveTo>
                      <a:pt x="77" y="0"/>
                    </a:moveTo>
                    <a:lnTo>
                      <a:pt x="77" y="0"/>
                    </a:lnTo>
                    <a:lnTo>
                      <a:pt x="0" y="38"/>
                    </a:lnTo>
                    <a:lnTo>
                      <a:pt x="77" y="77"/>
                    </a:lnTo>
                    <a:lnTo>
                      <a:pt x="153" y="38"/>
                    </a:lnTo>
                    <a:lnTo>
                      <a:pt x="7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1" name="Group 20" descr="Automate business processes&#10;Build time-saving workflows into everything from individual tasks to large-scale systems and put intelligent solutions to work with built-in AI capabilities&#10;">
            <a:extLst>
              <a:ext uri="{FF2B5EF4-FFF2-40B4-BE49-F238E27FC236}">
                <a16:creationId xmlns:a16="http://schemas.microsoft.com/office/drawing/2014/main" id="{489F512B-C3E3-48F6-BCF2-BBCA6EE2318F}"/>
              </a:ext>
            </a:extLst>
          </p:cNvPr>
          <p:cNvGrpSpPr/>
          <p:nvPr/>
        </p:nvGrpSpPr>
        <p:grpSpPr>
          <a:xfrm>
            <a:off x="8324696" y="2094396"/>
            <a:ext cx="2926080" cy="2057083"/>
            <a:chOff x="8324696" y="2094396"/>
            <a:chExt cx="2926080" cy="2057083"/>
          </a:xfrm>
        </p:grpSpPr>
        <p:sp>
          <p:nvSpPr>
            <p:cNvPr id="108" name="Oval 107">
              <a:extLst>
                <a:ext uri="{FF2B5EF4-FFF2-40B4-BE49-F238E27FC236}">
                  <a16:creationId xmlns:a16="http://schemas.microsoft.com/office/drawing/2014/main" id="{E96C8BC4-1C67-4E86-9C76-8B9BFBAE1E46}"/>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8938E31E-410F-4E87-9F86-1BA7B2963B47}"/>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Automate business processes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Build time-saving workflows into everything from individual tasks to large-scale systems and put intelligent solutions to work with built-in AI capabilities</a:t>
              </a:r>
            </a:p>
          </p:txBody>
        </p:sp>
        <p:grpSp>
          <p:nvGrpSpPr>
            <p:cNvPr id="224" name="Group 272">
              <a:extLst>
                <a:ext uri="{FF2B5EF4-FFF2-40B4-BE49-F238E27FC236}">
                  <a16:creationId xmlns:a16="http://schemas.microsoft.com/office/drawing/2014/main" id="{A3CCC366-3F42-46C4-8639-496DC23750E9}"/>
                </a:ext>
              </a:extLst>
            </p:cNvPr>
            <p:cNvGrpSpPr>
              <a:grpSpLocks noChangeAspect="1"/>
            </p:cNvGrpSpPr>
            <p:nvPr/>
          </p:nvGrpSpPr>
          <p:grpSpPr bwMode="auto">
            <a:xfrm>
              <a:off x="9432991" y="2492323"/>
              <a:ext cx="709491" cy="715034"/>
              <a:chOff x="2412" y="3359"/>
              <a:chExt cx="256" cy="258"/>
            </a:xfrm>
          </p:grpSpPr>
          <p:sp>
            <p:nvSpPr>
              <p:cNvPr id="225" name="AutoShape 271">
                <a:extLst>
                  <a:ext uri="{FF2B5EF4-FFF2-40B4-BE49-F238E27FC236}">
                    <a16:creationId xmlns:a16="http://schemas.microsoft.com/office/drawing/2014/main" id="{B3AE016A-07BC-41D3-8FAB-9F19E6779B90}"/>
                  </a:ext>
                </a:extLst>
              </p:cNvPr>
              <p:cNvSpPr>
                <a:spLocks noChangeAspect="1" noChangeArrowheads="1" noTextEdit="1"/>
              </p:cNvSpPr>
              <p:nvPr/>
            </p:nvSpPr>
            <p:spPr bwMode="auto">
              <a:xfrm>
                <a:off x="2412" y="335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6" name="Freeform 273">
                <a:extLst>
                  <a:ext uri="{FF2B5EF4-FFF2-40B4-BE49-F238E27FC236}">
                    <a16:creationId xmlns:a16="http://schemas.microsoft.com/office/drawing/2014/main" id="{8F578CBF-18B0-4D25-A81E-D72A923865EF}"/>
                  </a:ext>
                </a:extLst>
              </p:cNvPr>
              <p:cNvSpPr>
                <a:spLocks noEditPoints="1"/>
              </p:cNvSpPr>
              <p:nvPr/>
            </p:nvSpPr>
            <p:spPr bwMode="auto">
              <a:xfrm>
                <a:off x="2436" y="3360"/>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7" name="Freeform 274">
                <a:extLst>
                  <a:ext uri="{FF2B5EF4-FFF2-40B4-BE49-F238E27FC236}">
                    <a16:creationId xmlns:a16="http://schemas.microsoft.com/office/drawing/2014/main" id="{DC91FDE7-053D-4104-9357-C9B4BEFC9BED}"/>
                  </a:ext>
                </a:extLst>
              </p:cNvPr>
              <p:cNvSpPr>
                <a:spLocks/>
              </p:cNvSpPr>
              <p:nvPr/>
            </p:nvSpPr>
            <p:spPr bwMode="auto">
              <a:xfrm>
                <a:off x="2507"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8" name="Freeform 275">
                <a:extLst>
                  <a:ext uri="{FF2B5EF4-FFF2-40B4-BE49-F238E27FC236}">
                    <a16:creationId xmlns:a16="http://schemas.microsoft.com/office/drawing/2014/main" id="{8207A80F-18EF-4C2E-8031-3E93E1551309}"/>
                  </a:ext>
                </a:extLst>
              </p:cNvPr>
              <p:cNvSpPr>
                <a:spLocks/>
              </p:cNvSpPr>
              <p:nvPr/>
            </p:nvSpPr>
            <p:spPr bwMode="auto">
              <a:xfrm>
                <a:off x="2569"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9" name="Freeform 276">
                <a:extLst>
                  <a:ext uri="{FF2B5EF4-FFF2-40B4-BE49-F238E27FC236}">
                    <a16:creationId xmlns:a16="http://schemas.microsoft.com/office/drawing/2014/main" id="{C5D45298-4412-459F-B6CD-9AEFC3136B1F}"/>
                  </a:ext>
                </a:extLst>
              </p:cNvPr>
              <p:cNvSpPr>
                <a:spLocks/>
              </p:cNvSpPr>
              <p:nvPr/>
            </p:nvSpPr>
            <p:spPr bwMode="auto">
              <a:xfrm>
                <a:off x="2565" y="3451"/>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30" name="Freeform 277">
                <a:extLst>
                  <a:ext uri="{FF2B5EF4-FFF2-40B4-BE49-F238E27FC236}">
                    <a16:creationId xmlns:a16="http://schemas.microsoft.com/office/drawing/2014/main" id="{20D036F0-8A5D-4406-B8A7-FD9E0E679F41}"/>
                  </a:ext>
                </a:extLst>
              </p:cNvPr>
              <p:cNvSpPr>
                <a:spLocks/>
              </p:cNvSpPr>
              <p:nvPr/>
            </p:nvSpPr>
            <p:spPr bwMode="auto">
              <a:xfrm>
                <a:off x="2527" y="3360"/>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80551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ags/tag2.xml><?xml version="1.0" encoding="utf-8"?>
<p:tagLst xmlns:a="http://schemas.openxmlformats.org/drawingml/2006/main" xmlns:r="http://schemas.openxmlformats.org/officeDocument/2006/relationships" xmlns:p="http://schemas.openxmlformats.org/presentationml/2006/main">
  <p:tag name="TESTINGTAG" val="TestingValue-JC Was here"/>
  <p:tag name="MIO_GUID" val="1d1652e4-8311-451e-9a8c-b2119571880d"/>
  <p:tag name="MIO_EKGUID" val="d00d6b5a-21c2-4cc1-856e-b908c54af255"/>
  <p:tag name="MIO_UPDATE" val="True"/>
  <p:tag name="MIO_VERSION" val="30.03.2020 15:44:05"/>
  <p:tag name="MIO_DBID" val="12b0c59e-2253-4124-a5e9-470adf4cb168"/>
  <p:tag name="MIO_LASTDOWNLOADED" val="30.03.2020 15:44:52"/>
  <p:tag name="MIO_OBJECTNAME" val="Headline (4)"/>
  <p:tag name="MIO_LASTEDITORNAME" val="Devid Treuling"/>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4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3.xml><?xml version="1.0" encoding="utf-8"?>
<a:theme xmlns:a="http://schemas.openxmlformats.org/drawingml/2006/main" name="1_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4.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6" ma:contentTypeDescription="Create a new document." ma:contentTypeScope="" ma:versionID="a196007bb08aa323bb23aeee550315c7">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3d242837d6c3808c5f6bc9c4629a650d"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26C562AE-EF75-43EC-BCAC-878A15962D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216</TotalTime>
  <Words>3502</Words>
  <Application>Microsoft Macintosh PowerPoint</Application>
  <PresentationFormat>Widescreen</PresentationFormat>
  <Paragraphs>363</Paragraphs>
  <Slides>40</Slides>
  <Notes>14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40</vt:i4>
      </vt:variant>
    </vt:vector>
  </HeadingPairs>
  <TitlesOfParts>
    <vt:vector size="55" baseType="lpstr">
      <vt:lpstr>-apple-system</vt:lpstr>
      <vt:lpstr>Arial</vt:lpstr>
      <vt:lpstr>Calibri</vt:lpstr>
      <vt:lpstr>Consolas</vt:lpstr>
      <vt:lpstr>Segoe UI</vt:lpstr>
      <vt:lpstr>Segoe UI Condensed</vt:lpstr>
      <vt:lpstr>Segoe UI Light</vt:lpstr>
      <vt:lpstr>Segoe UI Semibold</vt:lpstr>
      <vt:lpstr>Segoe UI Semilight</vt:lpstr>
      <vt:lpstr>Times New Roman</vt:lpstr>
      <vt:lpstr>Wingdings</vt:lpstr>
      <vt:lpstr>White Template</vt:lpstr>
      <vt:lpstr>4_WHITE TEMPLATE</vt:lpstr>
      <vt:lpstr>1_WHITE TEMPLATE</vt:lpstr>
      <vt:lpstr>BA PowerPlatofrm Template Lines 090220</vt:lpstr>
      <vt:lpstr>Mixed Reality Workshop</vt:lpstr>
      <vt:lpstr>Agenda</vt:lpstr>
      <vt:lpstr>👋 Welcome &amp; Introductions</vt:lpstr>
      <vt:lpstr>Speaker name</vt:lpstr>
      <vt:lpstr>👋 Welcome &amp; Introductions</vt:lpstr>
      <vt:lpstr>📺 Introduction to the Power Platform</vt:lpstr>
      <vt:lpstr>Microsoft Power Platform</vt:lpstr>
      <vt:lpstr>Power Platform: the world’s most complete  low-code platform</vt:lpstr>
      <vt:lpstr>Build business apps faster, easier  Empower everyone to build apps in hours—not months—with familiar Microsoft tools </vt:lpstr>
      <vt:lpstr>Take your apps to the next level  Enable citizen developers to work directly with pro developers for more advanced solutions </vt:lpstr>
      <vt:lpstr>Scale with confidence Drive innovation at scale while maintaining governance, security and quality</vt:lpstr>
      <vt:lpstr>One platform, unlimited innovation Solve your business problems quickly with a comprehensive set of boundary pushing capabilities. </vt:lpstr>
      <vt:lpstr>Power Platform: Everyone’s platform for transformation </vt:lpstr>
      <vt:lpstr>Empower developers to do more</vt:lpstr>
      <vt:lpstr>Microsoft Power Platform</vt:lpstr>
      <vt:lpstr>📺 Introduction to Power Apps &amp; Canvas Apps</vt:lpstr>
      <vt:lpstr>Microsoft Power Platform</vt:lpstr>
      <vt:lpstr>Mixed Reality Components</vt:lpstr>
      <vt:lpstr>Creator Kit</vt:lpstr>
      <vt:lpstr>👩🏾‍💻 Lab 1: Creator Kit and Canvas Apps</vt:lpstr>
      <vt:lpstr>Lab 1 Objectives</vt:lpstr>
      <vt:lpstr>👩🏾‍💻 Lab 2: Use MR in Canvas Apps</vt:lpstr>
      <vt:lpstr>Lab 2 Objectives</vt:lpstr>
      <vt:lpstr>Lab 2 Presentation</vt:lpstr>
      <vt:lpstr>📺  Introduction to Custom Connectors</vt:lpstr>
      <vt:lpstr>Microsoft Power Platform</vt:lpstr>
      <vt:lpstr>PowerPoint Presentation</vt:lpstr>
      <vt:lpstr>Why use custom connectors?</vt:lpstr>
      <vt:lpstr>Step by step: Build a connector</vt:lpstr>
      <vt:lpstr>Types of connectors</vt:lpstr>
      <vt:lpstr>👩🏾‍💻 Lab 3: Create your first Custom Connector</vt:lpstr>
      <vt:lpstr>Lab 3 Objectives</vt:lpstr>
      <vt:lpstr>Lab 3 Presentation</vt:lpstr>
      <vt:lpstr>👩🏾‍💻 Lab 4: Use 3D in Canvas Apps</vt:lpstr>
      <vt:lpstr>Lab 4 Objectives</vt:lpstr>
      <vt:lpstr>Lab 4 Presentation</vt:lpstr>
      <vt:lpstr>Wrap-up and resources</vt:lpstr>
      <vt:lpstr>Wrap-up</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Mixed Reality Workshop</dc:title>
  <dc:subject/>
  <dc:creator>Daniel Laskewitz</dc:creator>
  <cp:keywords/>
  <dc:description/>
  <cp:lastModifiedBy>Daniel Laskewitz</cp:lastModifiedBy>
  <cp:revision>41</cp:revision>
  <dcterms:created xsi:type="dcterms:W3CDTF">2022-08-17T11:03:00Z</dcterms:created>
  <dcterms:modified xsi:type="dcterms:W3CDTF">2022-09-13T13:31:53Z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